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51" r:id="rId1"/>
  </p:sldMasterIdLst>
  <p:notesMasterIdLst>
    <p:notesMasterId r:id="rId22"/>
  </p:notesMasterIdLst>
  <p:sldIdLst>
    <p:sldId id="256" r:id="rId2"/>
    <p:sldId id="257" r:id="rId3"/>
    <p:sldId id="258" r:id="rId4"/>
    <p:sldId id="266" r:id="rId5"/>
    <p:sldId id="267" r:id="rId6"/>
    <p:sldId id="268" r:id="rId7"/>
    <p:sldId id="269" r:id="rId8"/>
    <p:sldId id="270" r:id="rId9"/>
    <p:sldId id="259" r:id="rId10"/>
    <p:sldId id="271" r:id="rId11"/>
    <p:sldId id="260" r:id="rId12"/>
    <p:sldId id="261" r:id="rId13"/>
    <p:sldId id="262" r:id="rId14"/>
    <p:sldId id="263" r:id="rId15"/>
    <p:sldId id="264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6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tableStyles" Target="tableStyles.xml"/><Relationship Id="rId14" Type="http://schemas.openxmlformats.org/officeDocument/2006/relationships/slide" Target="slides/slide13.xml"/><Relationship Id="rId23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26" Type="http://schemas.openxmlformats.org/officeDocument/2006/relationships/theme" Target="theme/theme1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0A37B6B-61D1-2B46-97A9-BE63B12C5F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C2ED7A-8D60-A640-8DF5-06EEEA46D063}" type="slidenum">
              <a:rPr lang="en-US"/>
              <a:pPr/>
              <a:t>1</a:t>
            </a:fld>
            <a:endParaRPr 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7399AF-18BE-0D4F-BB5F-A76FFE24B795}" type="slidenum">
              <a:rPr lang="en-US"/>
              <a:pPr/>
              <a:t>2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8F86F0-2E05-C34F-972B-372F5EE24061}" type="slidenum">
              <a:rPr lang="en-US"/>
              <a:pPr/>
              <a:t>3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4F1C26-CDB0-6545-94EC-C90EC8CC047E}" type="slidenum">
              <a:rPr lang="en-US"/>
              <a:pPr/>
              <a:t>9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E8E1FA-C152-3645-85D5-4084CA0788FB}" type="slidenum">
              <a:rPr lang="en-US"/>
              <a:pPr/>
              <a:t>11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8B5131-7722-9A4A-86B6-B7E1C7941A05}" type="slidenum">
              <a:rPr lang="en-US"/>
              <a:pPr/>
              <a:t>12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015CE3-4554-8F45-9B36-92E94AB1E215}" type="slidenum">
              <a:rPr lang="en-US"/>
              <a:pPr/>
              <a:t>13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866370-BEDE-0347-BC81-49BDF20797C8}" type="slidenum">
              <a:rPr lang="en-US"/>
              <a:pPr/>
              <a:t>14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95645D-4921-084E-A904-524E323EEB0E}" type="slidenum">
              <a:rPr lang="en-US"/>
              <a:pPr/>
              <a:t>15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914400" y="1600200"/>
            <a:ext cx="73152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56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895600"/>
            <a:ext cx="73152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0960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960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785C-C42B-E64D-B8B6-9CEB9599C3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2B445-FDBC-8C43-B7C1-8E49D83885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94D57-7BFB-D847-B996-7FCF517BBE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2C31D-37B3-A049-9E5C-5B41A23D8E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A2945-B74F-5142-8D64-4F83F931CC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F8E39-B23B-A14E-B86F-810C1E6B4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582D6-BAD4-DC49-A0AA-6B209C26CA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781E8-2F3E-B04A-8E46-A471E2984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C3B20-15B4-5546-B123-7F562AD847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4E81B-8289-CC4E-9397-CBE226F688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FD868-33A3-F54D-95DF-B87C208003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2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02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219200" y="1600200"/>
            <a:ext cx="5926138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102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Rectangle 10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534" name="Rectangle 10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5" name="Rectangle 10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6" name="Rectangle 10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8DA68F5-BD90-E447-86AA-F40537631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5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3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lvl="2" algn="ctr"/>
            <a:r>
              <a:rPr lang="en-US" u="sng" dirty="0">
                <a:latin typeface="Geneva" pitchFamily="-112" charset="0"/>
              </a:rPr>
              <a:t>Chapter </a:t>
            </a:r>
            <a:r>
              <a:rPr lang="en-US" u="sng" dirty="0" smtClean="0">
                <a:latin typeface="Geneva" pitchFamily="-112" charset="0"/>
              </a:rPr>
              <a:t>13</a:t>
            </a:r>
            <a:r>
              <a:rPr lang="en-US" u="sng" dirty="0" smtClean="0">
                <a:latin typeface="Geneva" pitchFamily="-112" charset="0"/>
                <a:sym typeface="Wingdings" pitchFamily="-112" charset="2"/>
              </a:rPr>
              <a:t></a:t>
            </a:r>
            <a:r>
              <a:rPr lang="en-US" u="sng" dirty="0">
                <a:latin typeface="Geneva" pitchFamily="-112" charset="0"/>
              </a:rPr>
              <a:t>Evolution</a:t>
            </a:r>
            <a:endParaRPr lang="en-US" dirty="0"/>
          </a:p>
        </p:txBody>
      </p:sp>
      <p:pic>
        <p:nvPicPr>
          <p:cNvPr id="14339" name="Picture 8" descr="hms beag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457200"/>
            <a:ext cx="3038475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10"/>
          <p:cNvSpPr txBox="1">
            <a:spLocks noChangeArrowheads="1"/>
          </p:cNvSpPr>
          <p:nvPr/>
        </p:nvSpPr>
        <p:spPr bwMode="auto">
          <a:xfrm>
            <a:off x="0" y="457200"/>
            <a:ext cx="5943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u="sng" dirty="0" smtClean="0">
                <a:latin typeface="Geneva" pitchFamily="-112" charset="0"/>
              </a:rPr>
              <a:t>13.1-Voyage of Charles </a:t>
            </a:r>
            <a:r>
              <a:rPr lang="en-US" sz="2000" u="sng" dirty="0">
                <a:latin typeface="Geneva" pitchFamily="-112" charset="0"/>
              </a:rPr>
              <a:t>Darwin</a:t>
            </a:r>
            <a:endParaRPr lang="en-US" sz="2000" dirty="0">
              <a:latin typeface="Geneva" pitchFamily="-112" charset="0"/>
            </a:endParaRP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12" charset="0"/>
              </a:rPr>
              <a:t>I.  Voyage of the </a:t>
            </a:r>
            <a:r>
              <a:rPr lang="en-US" sz="2000" i="1" dirty="0">
                <a:latin typeface="Geneva" pitchFamily="-112" charset="0"/>
              </a:rPr>
              <a:t>Beagle</a:t>
            </a:r>
            <a:endParaRPr lang="en-US" sz="2000" dirty="0">
              <a:latin typeface="Geneva" pitchFamily="-112" charset="0"/>
            </a:endParaRP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12" charset="0"/>
              </a:rPr>
              <a:t>	A.  Beliefs before he left</a:t>
            </a: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12" charset="0"/>
              </a:rPr>
              <a:t>		1.  Accepted the view that God was 				responsible for the creation of all 				species</a:t>
            </a:r>
            <a:endParaRPr lang="en-US" dirty="0"/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0" y="2362200"/>
            <a:ext cx="5943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204913" algn="l"/>
              </a:tabLst>
            </a:pPr>
            <a:r>
              <a:rPr lang="en-US" sz="2000">
                <a:latin typeface="Geneva" pitchFamily="-112" charset="0"/>
              </a:rPr>
              <a:t>	2.  Believed that God designed each 			species of plant and animal to match 		its habitat</a:t>
            </a:r>
            <a:endParaRPr lang="en-US"/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0" y="3276600"/>
            <a:ext cx="594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258888" algn="l"/>
              </a:tabLst>
            </a:pPr>
            <a:r>
              <a:rPr lang="en-US" sz="2000">
                <a:latin typeface="Geneva" pitchFamily="-112" charset="0"/>
              </a:rPr>
              <a:t>	3.  Believed that most species were 			unchanging</a:t>
            </a:r>
            <a:endParaRPr lang="en-US"/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0" y="3886200"/>
            <a:ext cx="594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Geneva" pitchFamily="-112" charset="0"/>
              </a:rPr>
              <a:t>II.  The voyage</a:t>
            </a:r>
            <a:endParaRPr lang="en-US"/>
          </a:p>
        </p:txBody>
      </p:sp>
      <p:pic>
        <p:nvPicPr>
          <p:cNvPr id="2062" name="Picture 14" descr="Galapago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773488"/>
            <a:ext cx="4495800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0" y="4191000"/>
            <a:ext cx="464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>
                <a:latin typeface="Geneva" pitchFamily="-112" charset="0"/>
              </a:rPr>
              <a:t>	A.  Galapagos Islands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>
                <a:latin typeface="Geneva" pitchFamily="-112" charset="0"/>
              </a:rPr>
              <a:t>		1.  Darwin repeatedly saw 			patterns suggesting that 			species changed over 			time leading to new 			species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60" grpId="0"/>
      <p:bldP spid="2061" grpId="0"/>
      <p:bldP spid="206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000" dirty="0" smtClean="0">
                <a:latin typeface="Geneva" pitchFamily="-112" charset="0"/>
              </a:rPr>
              <a:t>	B.  Dating Fossils</a:t>
            </a:r>
          </a:p>
          <a:p>
            <a:pPr>
              <a:tabLst>
                <a:tab pos="339725" algn="l"/>
                <a:tab pos="747713" algn="l"/>
              </a:tabLst>
            </a:pPr>
            <a:r>
              <a:rPr lang="en-US" sz="2000" dirty="0" smtClean="0">
                <a:latin typeface="Geneva" pitchFamily="-112" charset="0"/>
              </a:rPr>
              <a:t>		1.  Strata</a:t>
            </a:r>
            <a:endParaRPr lang="en-US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6858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	2.  </a:t>
            </a:r>
            <a:r>
              <a:rPr lang="en-US" sz="2000" dirty="0">
                <a:latin typeface="Geneva" pitchFamily="-112" charset="0"/>
              </a:rPr>
              <a:t>Radioactive atoms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	a.  </a:t>
            </a:r>
            <a:r>
              <a:rPr lang="en-US" sz="2000" dirty="0">
                <a:latin typeface="Geneva" pitchFamily="-112" charset="0"/>
              </a:rPr>
              <a:t>Contains an unstable combination of protons and neutrons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  <a:tab pos="1938338" algn="l"/>
              </a:tabLst>
            </a:pPr>
            <a:r>
              <a:rPr lang="en-US" sz="2000" dirty="0">
                <a:latin typeface="Geneva" pitchFamily="-112" charset="0"/>
              </a:rPr>
              <a:t>		</a:t>
            </a:r>
            <a:r>
              <a:rPr lang="en-US" sz="2000" dirty="0" smtClean="0">
                <a:latin typeface="Geneva" pitchFamily="-112" charset="0"/>
              </a:rPr>
              <a:t>		1.  </a:t>
            </a:r>
            <a:r>
              <a:rPr lang="en-US" sz="2000" dirty="0">
                <a:latin typeface="Geneva" pitchFamily="-112" charset="0"/>
              </a:rPr>
              <a:t>Since it is unstable it will </a:t>
            </a:r>
            <a:r>
              <a:rPr lang="en-US" sz="2000" dirty="0" err="1">
                <a:latin typeface="Geneva" pitchFamily="-112" charset="0"/>
                <a:sym typeface="Symbol" pitchFamily="-112" charset="2"/>
              </a:rPr>
              <a:t></a:t>
            </a:r>
            <a:r>
              <a:rPr lang="en-US" sz="2000" dirty="0">
                <a:latin typeface="Geneva" pitchFamily="-112" charset="0"/>
              </a:rPr>
              <a:t> into a more stable atom of 			</a:t>
            </a:r>
            <a:r>
              <a:rPr lang="en-US" sz="2000" dirty="0" smtClean="0">
                <a:latin typeface="Geneva" pitchFamily="-112" charset="0"/>
              </a:rPr>
              <a:t>		another </a:t>
            </a:r>
            <a:r>
              <a:rPr lang="en-US" sz="2000" dirty="0">
                <a:latin typeface="Geneva" pitchFamily="-112" charset="0"/>
              </a:rPr>
              <a:t>element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19812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4588" algn="l"/>
                <a:tab pos="1541463" algn="l"/>
              </a:tabLst>
            </a:pPr>
            <a:r>
              <a:rPr lang="en-US" sz="2000" dirty="0" smtClean="0">
                <a:latin typeface="Geneva" pitchFamily="-112" charset="0"/>
              </a:rPr>
              <a:t>			</a:t>
            </a:r>
            <a:r>
              <a:rPr lang="en-US" sz="2000" dirty="0" err="1" smtClean="0">
                <a:latin typeface="Geneva" pitchFamily="-112" charset="0"/>
              </a:rPr>
              <a:t>b</a:t>
            </a:r>
            <a:r>
              <a:rPr lang="en-US" sz="2000" dirty="0" smtClean="0">
                <a:latin typeface="Geneva" pitchFamily="-112" charset="0"/>
              </a:rPr>
              <a:t>.  </a:t>
            </a:r>
            <a:r>
              <a:rPr lang="en-US" sz="2000" dirty="0">
                <a:latin typeface="Geneva" pitchFamily="-112" charset="0"/>
              </a:rPr>
              <a:t>Scientists measure the amount of radioactive decay of</a:t>
            </a:r>
            <a:r>
              <a:rPr lang="en-US" sz="2000" dirty="0" smtClean="0">
                <a:latin typeface="Geneva" pitchFamily="-112" charset="0"/>
              </a:rPr>
              <a:t> 				radioactive atoms</a:t>
            </a:r>
            <a:endParaRPr lang="en-US" sz="2000" dirty="0">
              <a:latin typeface="Geneva" pitchFamily="-112" charset="0"/>
            </a:endParaRPr>
          </a:p>
          <a:p>
            <a:pPr>
              <a:tabLst>
                <a:tab pos="344488" algn="l"/>
                <a:tab pos="742950" algn="l"/>
                <a:tab pos="1144588" algn="l"/>
                <a:tab pos="1541463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		1</a:t>
            </a:r>
            <a:r>
              <a:rPr lang="en-US" sz="2000" dirty="0">
                <a:latin typeface="Geneva" pitchFamily="-112" charset="0"/>
              </a:rPr>
              <a:t>.  Rate of decay of a radioactive element is constant</a:t>
            </a:r>
            <a:endParaRPr lang="en-US" dirty="0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0" y="2971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		a</a:t>
            </a:r>
            <a:r>
              <a:rPr lang="en-US" sz="2000" dirty="0">
                <a:latin typeface="Geneva" pitchFamily="-112" charset="0"/>
              </a:rPr>
              <a:t>.  Measured as a half-life</a:t>
            </a:r>
          </a:p>
          <a:p>
            <a:pPr>
              <a:tabLst>
                <a:tab pos="1141413" algn="l"/>
                <a:tab pos="1538288" algn="l"/>
                <a:tab pos="1947863" algn="l"/>
                <a:tab pos="2347913" algn="l"/>
                <a:tab pos="2744788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		1</a:t>
            </a:r>
            <a:r>
              <a:rPr lang="en-US" sz="2000" dirty="0">
                <a:latin typeface="Geneva" pitchFamily="-112" charset="0"/>
              </a:rPr>
              <a:t>.  The amount of time it takes for one-half of the 			</a:t>
            </a:r>
            <a:r>
              <a:rPr lang="en-US" sz="2000" dirty="0" smtClean="0">
                <a:latin typeface="Geneva" pitchFamily="-112" charset="0"/>
              </a:rPr>
              <a:t>		radioactive </a:t>
            </a:r>
            <a:r>
              <a:rPr lang="en-US" sz="2000" dirty="0">
                <a:latin typeface="Geneva" pitchFamily="-112" charset="0"/>
              </a:rPr>
              <a:t>atom to decay</a:t>
            </a:r>
            <a:endParaRPr lang="en-US" dirty="0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0" y="38100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538288" algn="l"/>
                <a:tab pos="1947863" algn="l"/>
                <a:tab pos="2347913" algn="l"/>
              </a:tabLst>
            </a:pPr>
            <a:r>
              <a:rPr lang="en-US" sz="2000" dirty="0" smtClean="0">
                <a:latin typeface="Geneva" pitchFamily="-112" charset="0"/>
              </a:rPr>
              <a:t>			2</a:t>
            </a:r>
            <a:r>
              <a:rPr lang="en-US" sz="2000" dirty="0">
                <a:latin typeface="Geneva" pitchFamily="-112" charset="0"/>
              </a:rPr>
              <a:t>.  Example-carbon 14</a:t>
            </a:r>
          </a:p>
          <a:p>
            <a:pPr>
              <a:tabLst>
                <a:tab pos="1538288" algn="l"/>
                <a:tab pos="1947863" algn="l"/>
                <a:tab pos="2744788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	a</a:t>
            </a:r>
            <a:r>
              <a:rPr lang="en-US" sz="2000" dirty="0">
                <a:latin typeface="Geneva" pitchFamily="-112" charset="0"/>
              </a:rPr>
              <a:t>.  Found in all living things</a:t>
            </a:r>
          </a:p>
          <a:p>
            <a:pPr>
              <a:tabLst>
                <a:tab pos="1538288" algn="l"/>
                <a:tab pos="1947863" algn="l"/>
                <a:tab pos="2744788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	</a:t>
            </a:r>
            <a:r>
              <a:rPr lang="en-US" sz="2000" dirty="0" err="1" smtClean="0">
                <a:latin typeface="Geneva" pitchFamily="-112" charset="0"/>
              </a:rPr>
              <a:t>b</a:t>
            </a:r>
            <a:r>
              <a:rPr lang="en-US" sz="2000" dirty="0">
                <a:latin typeface="Geneva" pitchFamily="-112" charset="0"/>
              </a:rPr>
              <a:t>.  Half-life =5,730</a:t>
            </a:r>
          </a:p>
          <a:p>
            <a:pPr>
              <a:tabLst>
                <a:tab pos="1538288" algn="l"/>
                <a:tab pos="1947863" algn="l"/>
                <a:tab pos="2744788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	</a:t>
            </a:r>
            <a:r>
              <a:rPr lang="en-US" sz="2000" dirty="0" err="1" smtClean="0">
                <a:latin typeface="Geneva" pitchFamily="-112" charset="0"/>
              </a:rPr>
              <a:t>c</a:t>
            </a:r>
            <a:r>
              <a:rPr lang="en-US" sz="2000" dirty="0">
                <a:latin typeface="Geneva" pitchFamily="-112" charset="0"/>
              </a:rPr>
              <a:t>.  12g sample will have 6g left after 5,730</a:t>
            </a:r>
            <a:endParaRPr lang="en-US" dirty="0"/>
          </a:p>
        </p:txBody>
      </p:sp>
      <p:pic>
        <p:nvPicPr>
          <p:cNvPr id="9" name="Picture 8" descr="13_04gRockStrata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720" y="749595"/>
            <a:ext cx="4754880" cy="597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Geneva"/>
                <a:cs typeface="Geneva"/>
              </a:rPr>
              <a:t>II.  Biogeography</a:t>
            </a:r>
          </a:p>
          <a:p>
            <a:pPr>
              <a:tabLst>
                <a:tab pos="339725" algn="l"/>
              </a:tabLst>
            </a:pPr>
            <a:r>
              <a:rPr lang="en-US" sz="2000" dirty="0" smtClean="0">
                <a:latin typeface="Geneva"/>
                <a:cs typeface="Geneva"/>
              </a:rPr>
              <a:t>	A.  Galapagos Islands</a:t>
            </a:r>
          </a:p>
          <a:p>
            <a:pPr>
              <a:tabLst>
                <a:tab pos="339725" algn="l"/>
                <a:tab pos="747713" algn="l"/>
                <a:tab pos="1144588" algn="l"/>
              </a:tabLst>
            </a:pPr>
            <a:r>
              <a:rPr lang="en-US" sz="2000" dirty="0" smtClean="0">
                <a:latin typeface="Geneva"/>
                <a:cs typeface="Geneva"/>
              </a:rPr>
              <a:t>		1.  Species on island resemble species on coast more than they 			resemble species on similar islands farther away  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12954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 dirty="0" smtClean="0">
                <a:latin typeface="Geneva" pitchFamily="-112" charset="0"/>
              </a:rPr>
              <a:t>III.  Comparative anatomy</a:t>
            </a:r>
          </a:p>
          <a:p>
            <a:pPr>
              <a:tabLst>
                <a:tab pos="396875" algn="l"/>
                <a:tab pos="804863" algn="l"/>
                <a:tab pos="1141413" algn="l"/>
              </a:tabLst>
            </a:pPr>
            <a:r>
              <a:rPr lang="en-US" sz="2000" dirty="0" smtClean="0">
                <a:latin typeface="Geneva" pitchFamily="-112" charset="0"/>
              </a:rPr>
              <a:t>	A.  </a:t>
            </a:r>
            <a:r>
              <a:rPr lang="en-US" sz="2000" dirty="0">
                <a:latin typeface="Geneva" pitchFamily="-112" charset="0"/>
              </a:rPr>
              <a:t>Comparing the way organisms are put together provides 		</a:t>
            </a:r>
            <a:r>
              <a:rPr lang="en-US" sz="2000" dirty="0" smtClean="0">
                <a:latin typeface="Geneva" pitchFamily="-112" charset="0"/>
              </a:rPr>
              <a:t>	important </a:t>
            </a:r>
            <a:r>
              <a:rPr lang="en-US" sz="2000" dirty="0">
                <a:latin typeface="Geneva" pitchFamily="-112" charset="0"/>
              </a:rPr>
              <a:t>evidence of evolution</a:t>
            </a:r>
            <a:endParaRPr lang="en-US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0" y="22860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6875" algn="l"/>
                <a:tab pos="747713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B.  </a:t>
            </a:r>
            <a:r>
              <a:rPr lang="en-US" sz="2000" dirty="0">
                <a:latin typeface="Geneva" pitchFamily="-112" charset="0"/>
              </a:rPr>
              <a:t>Homologous structures</a:t>
            </a:r>
          </a:p>
          <a:p>
            <a:pPr>
              <a:tabLst>
                <a:tab pos="804863" algn="l"/>
                <a:tab pos="1201738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1.  </a:t>
            </a:r>
            <a:r>
              <a:rPr lang="en-US" sz="2000" dirty="0">
                <a:latin typeface="Geneva" pitchFamily="-112" charset="0"/>
              </a:rPr>
              <a:t>Modified versions of  structures that occurred in a common 	</a:t>
            </a:r>
            <a:r>
              <a:rPr lang="en-US" sz="2000" dirty="0" smtClean="0">
                <a:latin typeface="Geneva" pitchFamily="-112" charset="0"/>
              </a:rPr>
              <a:t>	ancestor</a:t>
            </a:r>
          </a:p>
          <a:p>
            <a:pPr>
              <a:tabLst>
                <a:tab pos="742950" algn="l"/>
                <a:tab pos="1201738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	a.  Similar structure but perform different functions</a:t>
            </a:r>
            <a:endParaRPr lang="en-US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0" y="35052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04863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2.  example</a:t>
            </a:r>
          </a:p>
        </p:txBody>
      </p:sp>
      <p:pic>
        <p:nvPicPr>
          <p:cNvPr id="11" name="Picture 10" descr="13_05aHomologousForelimbs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3581400"/>
            <a:ext cx="5105400" cy="2612828"/>
          </a:xfrm>
          <a:prstGeom prst="rect">
            <a:avLst/>
          </a:prstGeom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0" y="62484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1738" algn="l"/>
              </a:tabLst>
            </a:pPr>
            <a:r>
              <a:rPr lang="en-US" sz="2000" dirty="0">
                <a:latin typeface="Geneva" pitchFamily="-112" charset="0"/>
              </a:rPr>
              <a:t>	a.  appear to be very different, BUT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6875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C.  </a:t>
            </a:r>
            <a:r>
              <a:rPr lang="en-US" sz="2000" dirty="0">
                <a:latin typeface="Geneva" pitchFamily="-112" charset="0"/>
              </a:rPr>
              <a:t>Vestigial structures</a:t>
            </a:r>
          </a:p>
          <a:p>
            <a:pPr>
              <a:tabLst>
                <a:tab pos="804863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1.  </a:t>
            </a:r>
            <a:r>
              <a:rPr lang="en-US" sz="2000" dirty="0">
                <a:latin typeface="Geneva" pitchFamily="-112" charset="0"/>
              </a:rPr>
              <a:t>Structures</a:t>
            </a:r>
            <a:r>
              <a:rPr lang="en-US" sz="2000" dirty="0" smtClean="0">
                <a:latin typeface="Geneva" pitchFamily="-112" charset="0"/>
              </a:rPr>
              <a:t> that have marginal or no importance to an organism</a:t>
            </a:r>
          </a:p>
          <a:p>
            <a:pPr>
              <a:tabLst>
                <a:tab pos="804863" algn="l"/>
                <a:tab pos="1201738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2.  </a:t>
            </a:r>
            <a:r>
              <a:rPr lang="en-US" sz="2000" dirty="0">
                <a:latin typeface="Geneva" pitchFamily="-112" charset="0"/>
              </a:rPr>
              <a:t>Remnants of an organism’s evolutionary past</a:t>
            </a:r>
          </a:p>
          <a:p>
            <a:pPr>
              <a:tabLst>
                <a:tab pos="742950" algn="l"/>
                <a:tab pos="1201738" algn="l"/>
                <a:tab pos="1538288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a.  </a:t>
            </a:r>
            <a:r>
              <a:rPr lang="en-US" sz="2000" dirty="0">
                <a:latin typeface="Geneva" pitchFamily="-112" charset="0"/>
              </a:rPr>
              <a:t>pelvis of a whale</a:t>
            </a:r>
            <a:r>
              <a:rPr lang="en-US" sz="2000" dirty="0" smtClean="0">
                <a:latin typeface="Geneva" pitchFamily="-112" charset="0"/>
              </a:rPr>
              <a:t>, eyes of cave salamanders  </a:t>
            </a:r>
            <a:endParaRPr lang="en-US" dirty="0"/>
          </a:p>
        </p:txBody>
      </p:sp>
      <p:pic>
        <p:nvPicPr>
          <p:cNvPr id="13" name="Picture 3" descr="whale-vestigial-stru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676400"/>
            <a:ext cx="4738816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blindsalamander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5069" y="4495800"/>
            <a:ext cx="4176531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 dirty="0" smtClean="0">
                <a:latin typeface="Geneva" pitchFamily="-112" charset="0"/>
              </a:rPr>
              <a:t>	D.  </a:t>
            </a:r>
            <a:r>
              <a:rPr lang="en-US" sz="2000" dirty="0">
                <a:latin typeface="Geneva" pitchFamily="-112" charset="0"/>
              </a:rPr>
              <a:t>Transitional forms link new species to old</a:t>
            </a:r>
          </a:p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12" charset="0"/>
              </a:rPr>
              <a:t>		1.  Intermediate forms between old and new</a:t>
            </a:r>
          </a:p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12" charset="0"/>
              </a:rPr>
              <a:t>		2.  </a:t>
            </a:r>
            <a:r>
              <a:rPr lang="en-US" sz="2000" dirty="0" err="1">
                <a:latin typeface="Geneva" pitchFamily="-112" charset="0"/>
              </a:rPr>
              <a:t>Tiktaalik</a:t>
            </a:r>
            <a:r>
              <a:rPr lang="en-US" sz="2000" dirty="0">
                <a:latin typeface="Geneva" pitchFamily="-112" charset="0"/>
              </a:rPr>
              <a:t> (tic-TAH-lick)</a:t>
            </a:r>
          </a:p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12" charset="0"/>
              </a:rPr>
              <a:t>			a.  375 million years old</a:t>
            </a:r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1219200"/>
            <a:ext cx="480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</a:tabLst>
            </a:pPr>
            <a:r>
              <a:rPr lang="en-US" sz="2000" dirty="0">
                <a:latin typeface="Geneva" pitchFamily="-112" charset="0"/>
              </a:rPr>
              <a:t>	3.  Hand fish</a:t>
            </a:r>
            <a:endParaRPr lang="en-US" dirty="0"/>
          </a:p>
        </p:txBody>
      </p:sp>
      <p:pic>
        <p:nvPicPr>
          <p:cNvPr id="8" name="Picture 3" descr="tiktaali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1" y="1295400"/>
            <a:ext cx="4876800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handfis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91718"/>
            <a:ext cx="4038600" cy="3566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4025" algn="l"/>
                <a:tab pos="80486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IV.  Molecular biology</a:t>
            </a:r>
          </a:p>
          <a:p>
            <a:pPr>
              <a:tabLst>
                <a:tab pos="454025" algn="l"/>
                <a:tab pos="80486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A.  Concrete evidence for showing relatedness between species</a:t>
            </a:r>
          </a:p>
          <a:p>
            <a:pPr>
              <a:tabLst>
                <a:tab pos="454025" algn="l"/>
                <a:tab pos="8620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	1.  Descent with modification</a:t>
            </a:r>
          </a:p>
          <a:p>
            <a:pPr>
              <a:tabLst>
                <a:tab pos="454025" algn="l"/>
                <a:tab pos="862013" algn="l"/>
                <a:tab pos="1258888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	2.  If species have changes over time, then their genes will also 			change over time</a:t>
            </a:r>
          </a:p>
          <a:p>
            <a:pPr>
              <a:tabLst>
                <a:tab pos="454025" algn="l"/>
                <a:tab pos="862013" algn="l"/>
                <a:tab pos="1258888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		a.  The more time has passed the more genes will change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934123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4025" algn="l"/>
                <a:tab pos="80486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/>
                <a:cs typeface="Geneva"/>
              </a:rPr>
              <a:t>	B.  DNA &amp; protein</a:t>
            </a:r>
          </a:p>
          <a:p>
            <a:pPr>
              <a:tabLst>
                <a:tab pos="8620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1.  Compare the protein </a:t>
            </a:r>
            <a:r>
              <a:rPr lang="en-US" sz="2000" dirty="0" err="1" smtClean="0">
                <a:latin typeface="Geneva" pitchFamily="-112" charset="0"/>
              </a:rPr>
              <a:t>cytochrome</a:t>
            </a:r>
            <a:r>
              <a:rPr lang="en-US" sz="2000" dirty="0" smtClean="0">
                <a:latin typeface="Geneva" pitchFamily="-112" charset="0"/>
              </a:rPr>
              <a:t> </a:t>
            </a:r>
            <a:r>
              <a:rPr lang="en-US" sz="2000" dirty="0" err="1" smtClean="0">
                <a:latin typeface="Geneva" pitchFamily="-112" charset="0"/>
              </a:rPr>
              <a:t>c</a:t>
            </a:r>
            <a:endParaRPr lang="en-US" sz="2000" dirty="0" smtClean="0">
              <a:latin typeface="Geneva" pitchFamily="-112" charset="0"/>
            </a:endParaRPr>
          </a:p>
          <a:p>
            <a:pPr>
              <a:tabLst>
                <a:tab pos="12588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a.  essential for cellular respiration</a:t>
            </a:r>
          </a:p>
          <a:p>
            <a:pPr>
              <a:tabLst>
                <a:tab pos="12588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</a:t>
            </a:r>
            <a:r>
              <a:rPr lang="en-US" sz="2000" dirty="0" err="1" smtClean="0">
                <a:latin typeface="Geneva" pitchFamily="-112" charset="0"/>
              </a:rPr>
              <a:t>b</a:t>
            </a:r>
            <a:r>
              <a:rPr lang="en-US" sz="2000" dirty="0" smtClean="0">
                <a:latin typeface="Geneva" pitchFamily="-112" charset="0"/>
              </a:rPr>
              <a:t>.  human &amp; </a:t>
            </a:r>
            <a:r>
              <a:rPr lang="en-US" sz="2000" dirty="0" err="1" smtClean="0">
                <a:latin typeface="Geneva" pitchFamily="-112" charset="0"/>
              </a:rPr>
              <a:t>chimps</a:t>
            </a:r>
            <a:r>
              <a:rPr lang="en-US" sz="2000" dirty="0" err="1" smtClean="0">
                <a:latin typeface="Geneva" pitchFamily="-112" charset="0"/>
                <a:sym typeface="Wingdings" pitchFamily="-112" charset="2"/>
              </a:rPr>
              <a:t></a:t>
            </a:r>
            <a:r>
              <a:rPr lang="en-US" sz="2000" dirty="0" smtClean="0">
                <a:latin typeface="Geneva" pitchFamily="-112" charset="0"/>
              </a:rPr>
              <a:t> identical in all 104 AA</a:t>
            </a:r>
          </a:p>
          <a:p>
            <a:pPr>
              <a:tabLst>
                <a:tab pos="12588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</a:t>
            </a:r>
            <a:r>
              <a:rPr lang="en-US" sz="2000" dirty="0" err="1" smtClean="0">
                <a:latin typeface="Geneva" pitchFamily="-112" charset="0"/>
              </a:rPr>
              <a:t>c</a:t>
            </a:r>
            <a:r>
              <a:rPr lang="en-US" sz="2000" dirty="0" smtClean="0">
                <a:latin typeface="Geneva" pitchFamily="-112" charset="0"/>
              </a:rPr>
              <a:t>.  human &amp; </a:t>
            </a:r>
            <a:r>
              <a:rPr lang="en-US" sz="2000" dirty="0" err="1" smtClean="0">
                <a:latin typeface="Geneva" pitchFamily="-112" charset="0"/>
              </a:rPr>
              <a:t>dogs</a:t>
            </a:r>
            <a:r>
              <a:rPr lang="en-US" sz="2000" dirty="0" err="1" smtClean="0">
                <a:latin typeface="Geneva" pitchFamily="-112" charset="0"/>
                <a:sym typeface="Wingdings" pitchFamily="-112" charset="2"/>
              </a:rPr>
              <a:t></a:t>
            </a:r>
            <a:r>
              <a:rPr lang="en-US" sz="2000" dirty="0" smtClean="0">
                <a:latin typeface="Geneva" pitchFamily="-112" charset="0"/>
              </a:rPr>
              <a:t> differ by 13 AA</a:t>
            </a:r>
          </a:p>
          <a:p>
            <a:pPr>
              <a:tabLst>
                <a:tab pos="12588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</a:t>
            </a:r>
            <a:r>
              <a:rPr lang="en-US" sz="2000" dirty="0" err="1" smtClean="0">
                <a:latin typeface="Geneva" pitchFamily="-112" charset="0"/>
              </a:rPr>
              <a:t>d</a:t>
            </a:r>
            <a:r>
              <a:rPr lang="en-US" sz="2000" dirty="0" smtClean="0">
                <a:latin typeface="Geneva" pitchFamily="-112" charset="0"/>
              </a:rPr>
              <a:t>.  human &amp; </a:t>
            </a:r>
            <a:r>
              <a:rPr lang="en-US" sz="2000" dirty="0" err="1" smtClean="0">
                <a:latin typeface="Geneva" pitchFamily="-112" charset="0"/>
              </a:rPr>
              <a:t>rattlesnake</a:t>
            </a:r>
            <a:r>
              <a:rPr lang="en-US" sz="2000" dirty="0" err="1" smtClean="0">
                <a:latin typeface="Geneva" pitchFamily="-112" charset="0"/>
                <a:sym typeface="Wingdings" pitchFamily="-112" charset="2"/>
              </a:rPr>
              <a:t></a:t>
            </a:r>
            <a:r>
              <a:rPr lang="en-US" sz="2000" dirty="0" smtClean="0">
                <a:latin typeface="Geneva" pitchFamily="-112" charset="0"/>
              </a:rPr>
              <a:t> differ by 20 AA</a:t>
            </a:r>
            <a:endParaRPr 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0" y="18288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8888" algn="l"/>
                <a:tab pos="1655763" algn="l"/>
              </a:tabLst>
            </a:pPr>
            <a:r>
              <a:rPr lang="en-US" dirty="0" smtClean="0"/>
              <a:t>	</a:t>
            </a:r>
            <a:r>
              <a:rPr lang="en-US" sz="2000" dirty="0" err="1" smtClean="0">
                <a:latin typeface="Geneva"/>
                <a:cs typeface="Geneva"/>
              </a:rPr>
              <a:t>b</a:t>
            </a:r>
            <a:r>
              <a:rPr lang="en-US" sz="2000" dirty="0" smtClean="0">
                <a:latin typeface="Geneva"/>
                <a:cs typeface="Geneva"/>
              </a:rPr>
              <a:t>.  The more closely related 2 species are the more their DNA 		will be similar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514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62013" algn="l"/>
              </a:tabLst>
            </a:pPr>
            <a:r>
              <a:rPr lang="en-US" sz="2000" dirty="0" smtClean="0">
                <a:latin typeface="Geneva"/>
                <a:cs typeface="Geneva"/>
              </a:rPr>
              <a:t>	3.  Are all life forms related?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8194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8888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Geneva"/>
                <a:cs typeface="Geneva"/>
              </a:rPr>
              <a:t>a.  Molecular biology provides strong evidence</a:t>
            </a:r>
          </a:p>
          <a:p>
            <a:pPr>
              <a:tabLst>
                <a:tab pos="1258888" algn="l"/>
                <a:tab pos="1655763" algn="l"/>
              </a:tabLst>
            </a:pPr>
            <a:r>
              <a:rPr lang="en-US" sz="2000" dirty="0" smtClean="0">
                <a:latin typeface="Geneva"/>
                <a:cs typeface="Geneva"/>
              </a:rPr>
              <a:t>		1.  All life forms use the same DNA, RNA, &amp; genetic code</a:t>
            </a:r>
          </a:p>
          <a:p>
            <a:pPr>
              <a:tabLst>
                <a:tab pos="1258888" algn="l"/>
                <a:tab pos="1655763" algn="l"/>
              </a:tabLst>
            </a:pPr>
            <a:r>
              <a:rPr lang="en-US" sz="2000" dirty="0" smtClean="0">
                <a:latin typeface="Geneva"/>
                <a:cs typeface="Geneva"/>
              </a:rPr>
              <a:t>		2.  Bacteria and humans have many genes in common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58888" algn="l"/>
                <a:tab pos="2346325" algn="l"/>
                <a:tab pos="2798763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err="1">
                <a:latin typeface="Geneva" pitchFamily="-112" charset="0"/>
              </a:rPr>
              <a:t>e</a:t>
            </a:r>
            <a:r>
              <a:rPr lang="en-US" sz="2000" dirty="0">
                <a:latin typeface="Geneva" pitchFamily="-112" charset="0"/>
              </a:rPr>
              <a:t>.  What does this show</a:t>
            </a:r>
          </a:p>
          <a:p>
            <a:pPr>
              <a:tabLst>
                <a:tab pos="1655763" algn="l"/>
                <a:tab pos="2346325" algn="l"/>
                <a:tab pos="2798763" algn="l"/>
              </a:tabLst>
            </a:pPr>
            <a:r>
              <a:rPr lang="en-US" sz="2000" dirty="0" smtClean="0">
                <a:latin typeface="Geneva" pitchFamily="-112" charset="0"/>
              </a:rPr>
              <a:t>	1</a:t>
            </a:r>
            <a:r>
              <a:rPr lang="en-US" sz="2000" dirty="0">
                <a:latin typeface="Geneva" pitchFamily="-112" charset="0"/>
              </a:rPr>
              <a:t>.  chimps are very closely related to humans</a:t>
            </a:r>
          </a:p>
          <a:p>
            <a:pPr>
              <a:tabLst>
                <a:tab pos="1655763" algn="l"/>
                <a:tab pos="2052638" algn="l"/>
                <a:tab pos="2798763" algn="l"/>
              </a:tabLst>
            </a:pPr>
            <a:r>
              <a:rPr lang="en-US" sz="2000" dirty="0" smtClean="0">
                <a:latin typeface="Geneva" pitchFamily="-112" charset="0"/>
              </a:rPr>
              <a:t>	2</a:t>
            </a:r>
            <a:r>
              <a:rPr lang="en-US" sz="2000" dirty="0">
                <a:latin typeface="Geneva" pitchFamily="-112" charset="0"/>
              </a:rPr>
              <a:t>.  dogs are more closely related to humans than 			rattlesnakes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371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Geneva"/>
                <a:cs typeface="Geneva"/>
              </a:rPr>
              <a:t>13.9-Showing </a:t>
            </a:r>
            <a:r>
              <a:rPr lang="en-US" sz="2000" u="sng" dirty="0" err="1" smtClean="0">
                <a:latin typeface="Geneva"/>
                <a:cs typeface="Geneva"/>
              </a:rPr>
              <a:t>Evolution</a:t>
            </a:r>
            <a:r>
              <a:rPr lang="en-US" sz="2000" u="sng" dirty="0" err="1" smtClean="0">
                <a:latin typeface="Geneva"/>
                <a:cs typeface="Geneva"/>
                <a:sym typeface="Wingdings"/>
              </a:rPr>
              <a:t></a:t>
            </a:r>
            <a:r>
              <a:rPr lang="en-US" sz="2000" u="sng" dirty="0" smtClean="0">
                <a:latin typeface="Geneva"/>
                <a:cs typeface="Geneva"/>
                <a:sym typeface="Wingdings"/>
              </a:rPr>
              <a:t> Hardy-Weinberg Equation</a:t>
            </a:r>
            <a:endParaRPr lang="en-US" sz="2000" u="sng" dirty="0">
              <a:latin typeface="Geneva"/>
              <a:cs typeface="Genev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7526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Geneva"/>
                <a:cs typeface="Geneva"/>
              </a:rPr>
              <a:t>I.  Intro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Geneva"/>
                <a:cs typeface="Geneva"/>
              </a:rPr>
              <a:t>	A.  Natural </a:t>
            </a:r>
            <a:r>
              <a:rPr lang="en-US" sz="2000" dirty="0" err="1" smtClean="0">
                <a:latin typeface="Geneva"/>
                <a:cs typeface="Geneva"/>
              </a:rPr>
              <a:t>selction</a:t>
            </a:r>
            <a:endParaRPr lang="en-US" sz="2000" dirty="0" smtClean="0">
              <a:latin typeface="Geneva"/>
              <a:cs typeface="Geneva"/>
            </a:endParaRPr>
          </a:p>
          <a:p>
            <a:pPr>
              <a:tabLst>
                <a:tab pos="284163" algn="l"/>
                <a:tab pos="681038" algn="l"/>
              </a:tabLst>
            </a:pPr>
            <a:r>
              <a:rPr lang="en-US" sz="2000" dirty="0" smtClean="0">
                <a:latin typeface="Geneva"/>
                <a:cs typeface="Geneva"/>
              </a:rPr>
              <a:t>		1.  What does natural selection </a:t>
            </a:r>
            <a:r>
              <a:rPr lang="en-US" sz="2000" u="sng" dirty="0" smtClean="0">
                <a:latin typeface="Geneva"/>
                <a:cs typeface="Geneva"/>
              </a:rPr>
              <a:t>directly</a:t>
            </a:r>
            <a:r>
              <a:rPr lang="en-US" sz="2000" dirty="0" smtClean="0">
                <a:latin typeface="Geneva"/>
                <a:cs typeface="Geneva"/>
              </a:rPr>
              <a:t> act on?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6670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  <a:tab pos="1089025" algn="l"/>
              </a:tabLst>
            </a:pPr>
            <a:r>
              <a:rPr lang="en-US" dirty="0" smtClean="0"/>
              <a:t>		</a:t>
            </a:r>
            <a:r>
              <a:rPr lang="en-US" sz="2000" dirty="0" smtClean="0">
                <a:latin typeface="Geneva"/>
                <a:cs typeface="Geneva"/>
              </a:rPr>
              <a:t>a.  Traits</a:t>
            </a:r>
          </a:p>
          <a:p>
            <a:pPr>
              <a:tabLst>
                <a:tab pos="681038" algn="l"/>
                <a:tab pos="1089025" algn="l"/>
              </a:tabLst>
            </a:pPr>
            <a:r>
              <a:rPr lang="en-US" sz="2000" dirty="0" smtClean="0">
                <a:latin typeface="Geneva"/>
                <a:cs typeface="Geneva"/>
              </a:rPr>
              <a:t>	2.  Traits are a result of what?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3528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  <a:tab pos="1089025" algn="l"/>
              </a:tabLst>
            </a:pPr>
            <a:r>
              <a:rPr lang="en-US" sz="2000" dirty="0" smtClean="0">
                <a:latin typeface="Geneva"/>
                <a:cs typeface="Geneva"/>
              </a:rPr>
              <a:t>		a.  Genes</a:t>
            </a:r>
          </a:p>
          <a:p>
            <a:pPr>
              <a:tabLst>
                <a:tab pos="681038" algn="l"/>
                <a:tab pos="1089025" algn="l"/>
              </a:tabLst>
            </a:pPr>
            <a:r>
              <a:rPr lang="en-US" sz="2000" dirty="0" smtClean="0">
                <a:latin typeface="Geneva"/>
                <a:cs typeface="Geneva"/>
              </a:rPr>
              <a:t>	3.  Genes are made of what?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962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  <a:tab pos="1089025" algn="l"/>
              </a:tabLst>
            </a:pPr>
            <a:r>
              <a:rPr lang="en-US" sz="2000" dirty="0" smtClean="0">
                <a:latin typeface="Geneva"/>
                <a:cs typeface="Geneva"/>
              </a:rPr>
              <a:t>		a.  Alleles</a:t>
            </a:r>
          </a:p>
          <a:p>
            <a:pPr>
              <a:tabLst>
                <a:tab pos="681038" algn="l"/>
                <a:tab pos="1089025" algn="l"/>
              </a:tabLst>
            </a:pPr>
            <a:r>
              <a:rPr lang="en-US" sz="2000" dirty="0" smtClean="0">
                <a:latin typeface="Geneva"/>
                <a:cs typeface="Geneva"/>
              </a:rPr>
              <a:t>	4.  So, natural selection </a:t>
            </a:r>
            <a:r>
              <a:rPr lang="en-US" sz="2000" u="sng" dirty="0" smtClean="0">
                <a:latin typeface="Geneva"/>
                <a:cs typeface="Geneva"/>
              </a:rPr>
              <a:t>indirectly</a:t>
            </a:r>
            <a:r>
              <a:rPr lang="en-US" sz="2000" dirty="0" smtClean="0">
                <a:latin typeface="Geneva"/>
                <a:cs typeface="Geneva"/>
              </a:rPr>
              <a:t> acts on what?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57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  <a:tab pos="1089025" algn="l"/>
              </a:tabLst>
            </a:pPr>
            <a:r>
              <a:rPr lang="en-US" sz="2000" dirty="0" smtClean="0">
                <a:latin typeface="Geneva"/>
                <a:cs typeface="Geneva"/>
              </a:rPr>
              <a:t>		a.  Alleles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8768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sz="2000" dirty="0" smtClean="0">
                <a:latin typeface="Geneva"/>
                <a:cs typeface="Geneva"/>
              </a:rPr>
              <a:t>	B.  Populations</a:t>
            </a:r>
          </a:p>
          <a:p>
            <a:pPr>
              <a:tabLst>
                <a:tab pos="284163" algn="l"/>
                <a:tab pos="681038" algn="l"/>
                <a:tab pos="1089025" algn="l"/>
              </a:tabLst>
            </a:pPr>
            <a:r>
              <a:rPr lang="en-US" sz="2000" dirty="0" smtClean="0">
                <a:latin typeface="Geneva"/>
                <a:cs typeface="Geneva"/>
              </a:rPr>
              <a:t>		1.  A group of individuals of the same species living in the same 			place at the same time</a:t>
            </a:r>
          </a:p>
          <a:p>
            <a:pPr>
              <a:tabLst>
                <a:tab pos="284163" algn="l"/>
                <a:tab pos="681038" algn="l"/>
                <a:tab pos="1089025" algn="l"/>
              </a:tabLst>
            </a:pPr>
            <a:r>
              <a:rPr lang="en-US" sz="2000" dirty="0" smtClean="0">
                <a:latin typeface="Geneva"/>
                <a:cs typeface="Geneva"/>
              </a:rPr>
              <a:t>		2.  </a:t>
            </a:r>
            <a:r>
              <a:rPr lang="en-US" sz="2000" dirty="0" err="1" smtClean="0">
                <a:latin typeface="Geneva"/>
                <a:cs typeface="Geneva"/>
              </a:rPr>
              <a:t>Remember</a:t>
            </a:r>
            <a:r>
              <a:rPr lang="en-US" sz="2000" dirty="0" err="1" smtClean="0">
                <a:latin typeface="Geneva"/>
                <a:cs typeface="Geneva"/>
                <a:sym typeface="Wingdings"/>
              </a:rPr>
              <a:t></a:t>
            </a:r>
            <a:r>
              <a:rPr lang="en-US" sz="2000" dirty="0" smtClean="0">
                <a:latin typeface="Geneva"/>
                <a:cs typeface="Geneva"/>
                <a:sym typeface="Wingdings"/>
              </a:rPr>
              <a:t> individuals do not evolve, populations evolve</a:t>
            </a:r>
            <a:endParaRPr lang="en-US" sz="2000" dirty="0">
              <a:latin typeface="Geneva"/>
              <a:cs typeface="Gene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44588" algn="l"/>
                <a:tab pos="1541463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Geneva"/>
                <a:cs typeface="Geneva"/>
              </a:rPr>
              <a:t>a.  We can measure evolution as a change in heritable </a:t>
            </a:r>
            <a:r>
              <a:rPr lang="en-US" sz="2000" u="sng" dirty="0" smtClean="0">
                <a:latin typeface="Geneva"/>
                <a:cs typeface="Geneva"/>
              </a:rPr>
              <a:t>traits</a:t>
            </a:r>
            <a:r>
              <a:rPr lang="en-US" sz="2000" dirty="0" smtClean="0">
                <a:latin typeface="Geneva"/>
                <a:cs typeface="Geneva"/>
              </a:rPr>
              <a:t> in 		a population over time</a:t>
            </a:r>
          </a:p>
          <a:p>
            <a:pPr>
              <a:tabLst>
                <a:tab pos="1144588" algn="l"/>
                <a:tab pos="1541463" algn="l"/>
              </a:tabLst>
            </a:pPr>
            <a:r>
              <a:rPr lang="en-US" sz="2000" dirty="0" smtClean="0">
                <a:latin typeface="Geneva"/>
                <a:cs typeface="Geneva"/>
              </a:rPr>
              <a:t>		1.  Which means a change in alleles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9906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  <a:tab pos="1089025" algn="l"/>
              </a:tabLst>
            </a:pPr>
            <a:r>
              <a:rPr lang="en-US" sz="2000" dirty="0" smtClean="0">
                <a:latin typeface="Geneva"/>
                <a:cs typeface="Geneva"/>
              </a:rPr>
              <a:t>	3.  How can we measure a </a:t>
            </a:r>
            <a:r>
              <a:rPr lang="en-US" sz="2000" dirty="0" err="1" smtClean="0">
                <a:latin typeface="Geneva"/>
                <a:cs typeface="Geneva"/>
              </a:rPr>
              <a:t>Δ</a:t>
            </a:r>
            <a:r>
              <a:rPr lang="en-US" sz="2000" dirty="0" smtClean="0">
                <a:latin typeface="Geneva"/>
                <a:cs typeface="Geneva"/>
              </a:rPr>
              <a:t> in a </a:t>
            </a:r>
            <a:r>
              <a:rPr lang="en-US" sz="2000" dirty="0" err="1" smtClean="0">
                <a:latin typeface="Geneva"/>
                <a:cs typeface="Geneva"/>
              </a:rPr>
              <a:t>population</a:t>
            </a:r>
            <a:r>
              <a:rPr lang="en-US" sz="2000" dirty="0" err="1" smtClean="0">
                <a:latin typeface="Geneva"/>
                <a:cs typeface="Geneva"/>
                <a:sym typeface="Wingdings"/>
              </a:rPr>
              <a:t></a:t>
            </a:r>
            <a:r>
              <a:rPr lang="en-US" sz="2000" dirty="0" smtClean="0">
                <a:latin typeface="Geneva"/>
                <a:cs typeface="Geneva"/>
                <a:sym typeface="Wingdings"/>
              </a:rPr>
              <a:t> look at the gene 		pool</a:t>
            </a:r>
          </a:p>
          <a:p>
            <a:pPr>
              <a:tabLst>
                <a:tab pos="681038" algn="l"/>
                <a:tab pos="1089025" algn="l"/>
              </a:tabLst>
            </a:pPr>
            <a:r>
              <a:rPr lang="en-US" sz="2000" dirty="0" smtClean="0">
                <a:latin typeface="Geneva"/>
                <a:cs typeface="Geneva"/>
                <a:sym typeface="Wingdings"/>
              </a:rPr>
              <a:t>		a.  Gene pool</a:t>
            </a:r>
          </a:p>
          <a:p>
            <a:pPr>
              <a:tabLst>
                <a:tab pos="681038" algn="l"/>
                <a:tab pos="1089025" algn="l"/>
                <a:tab pos="1485900" algn="l"/>
              </a:tabLst>
            </a:pPr>
            <a:r>
              <a:rPr lang="en-US" sz="2000" dirty="0" smtClean="0">
                <a:latin typeface="Geneva"/>
                <a:cs typeface="Geneva"/>
                <a:sym typeface="Wingdings"/>
              </a:rPr>
              <a:t>			1.  </a:t>
            </a:r>
            <a:r>
              <a:rPr lang="en-US" sz="2000" u="sng" dirty="0" smtClean="0">
                <a:latin typeface="Geneva"/>
                <a:cs typeface="Geneva"/>
                <a:sym typeface="Wingdings"/>
              </a:rPr>
              <a:t>All the alleles </a:t>
            </a:r>
            <a:r>
              <a:rPr lang="en-US" sz="2000" dirty="0" smtClean="0">
                <a:latin typeface="Geneva"/>
                <a:cs typeface="Geneva"/>
                <a:sym typeface="Wingdings"/>
              </a:rPr>
              <a:t>within a population for a particular trait</a:t>
            </a:r>
          </a:p>
          <a:p>
            <a:pPr>
              <a:tabLst>
                <a:tab pos="681038" algn="l"/>
                <a:tab pos="1089025" algn="l"/>
                <a:tab pos="1485900" algn="l"/>
              </a:tabLst>
            </a:pPr>
            <a:r>
              <a:rPr lang="en-US" sz="2000" dirty="0" smtClean="0">
                <a:latin typeface="Geneva"/>
                <a:cs typeface="Geneva"/>
                <a:sym typeface="Wingdings"/>
              </a:rPr>
              <a:t>			2.  Represented as a frequency 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5146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2775" algn="l"/>
                <a:tab pos="2233613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Geneva"/>
                <a:cs typeface="Geneva"/>
              </a:rPr>
              <a:t>a.  If there is any change in allele frequency over a 			number of generations than evolution has </a:t>
            </a:r>
            <a:r>
              <a:rPr lang="en-US" sz="2000" dirty="0" err="1" smtClean="0">
                <a:latin typeface="Geneva"/>
                <a:cs typeface="Geneva"/>
              </a:rPr>
              <a:t>occured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32766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000" dirty="0" smtClean="0">
                <a:latin typeface="Geneva"/>
                <a:cs typeface="Geneva"/>
              </a:rPr>
              <a:t>II.  The </a:t>
            </a:r>
            <a:r>
              <a:rPr lang="en-US" sz="2000" dirty="0">
                <a:latin typeface="Geneva"/>
                <a:cs typeface="Geneva"/>
              </a:rPr>
              <a:t>Hardy-Weinberg</a:t>
            </a:r>
            <a:r>
              <a:rPr lang="en-US" sz="2000" dirty="0" smtClean="0">
                <a:latin typeface="Geneva"/>
                <a:cs typeface="Geneva"/>
              </a:rPr>
              <a:t> </a:t>
            </a:r>
            <a:r>
              <a:rPr lang="en-US" sz="2000" dirty="0" err="1" smtClean="0">
                <a:latin typeface="Geneva"/>
                <a:cs typeface="Geneva"/>
              </a:rPr>
              <a:t>Equalibrium</a:t>
            </a:r>
            <a:endParaRPr lang="en-US" sz="2000" dirty="0" smtClean="0">
              <a:latin typeface="Geneva"/>
              <a:cs typeface="Geneva"/>
            </a:endParaRPr>
          </a:p>
          <a:p>
            <a:pPr>
              <a:tabLst>
                <a:tab pos="396875" algn="l"/>
              </a:tabLst>
            </a:pPr>
            <a:r>
              <a:rPr lang="en-US" sz="2000" dirty="0" smtClean="0">
                <a:latin typeface="Geneva"/>
                <a:cs typeface="Geneva"/>
              </a:rPr>
              <a:t>	A.  Basic </a:t>
            </a:r>
            <a:r>
              <a:rPr lang="en-US" sz="2000" dirty="0">
                <a:latin typeface="Geneva"/>
                <a:cs typeface="Geneva"/>
              </a:rPr>
              <a:t>Principle</a:t>
            </a:r>
          </a:p>
          <a:p>
            <a:pPr>
              <a:tabLst>
                <a:tab pos="339725" algn="l"/>
                <a:tab pos="804863" algn="l"/>
              </a:tabLst>
            </a:pPr>
            <a:r>
              <a:rPr lang="en-US" sz="2000" dirty="0" smtClean="0">
                <a:latin typeface="Geneva"/>
                <a:cs typeface="Geneva"/>
              </a:rPr>
              <a:t>		1.  Tests </a:t>
            </a:r>
            <a:r>
              <a:rPr lang="en-US" sz="2000" dirty="0">
                <a:latin typeface="Geneva"/>
                <a:cs typeface="Geneva"/>
              </a:rPr>
              <a:t>whether a population is evolving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4191000"/>
            <a:ext cx="9144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6875" algn="l"/>
                <a:tab pos="804863" algn="l"/>
                <a:tab pos="1201738" algn="l"/>
                <a:tab pos="1598613" algn="l"/>
              </a:tabLst>
            </a:pPr>
            <a:r>
              <a:rPr lang="en-US" dirty="0">
                <a:latin typeface="Times New Roman" pitchFamily="32" charset="0"/>
              </a:rPr>
              <a:t>	</a:t>
            </a:r>
            <a:r>
              <a:rPr lang="en-US" sz="2000" dirty="0">
                <a:latin typeface="Geneva"/>
                <a:cs typeface="Geneva"/>
              </a:rPr>
              <a:t>B.  Allele frequencies</a:t>
            </a:r>
          </a:p>
          <a:p>
            <a:pPr>
              <a:tabLst>
                <a:tab pos="396875" algn="l"/>
                <a:tab pos="804863" algn="l"/>
                <a:tab pos="1201738" algn="l"/>
                <a:tab pos="1598613" algn="l"/>
              </a:tabLst>
            </a:pPr>
            <a:r>
              <a:rPr lang="en-US" sz="2000" dirty="0">
                <a:latin typeface="Geneva"/>
                <a:cs typeface="Geneva"/>
              </a:rPr>
              <a:t>		1.  % of alleles within a given population compared to</a:t>
            </a:r>
            <a:r>
              <a:rPr lang="en-US" sz="2000" u="sng" dirty="0">
                <a:latin typeface="Geneva"/>
                <a:cs typeface="Geneva"/>
              </a:rPr>
              <a:t> total</a:t>
            </a:r>
            <a:r>
              <a:rPr lang="en-US" sz="2000" dirty="0">
                <a:latin typeface="Geneva"/>
                <a:cs typeface="Geneva"/>
              </a:rPr>
              <a:t> # of 			alleles in a population</a:t>
            </a:r>
          </a:p>
          <a:p>
            <a:pPr>
              <a:tabLst>
                <a:tab pos="396875" algn="l"/>
                <a:tab pos="804863" algn="l"/>
                <a:tab pos="1201738" algn="l"/>
                <a:tab pos="1598613" algn="l"/>
              </a:tabLst>
            </a:pPr>
            <a:r>
              <a:rPr lang="en-US" sz="2000" dirty="0">
                <a:latin typeface="Geneva"/>
                <a:cs typeface="Geneva"/>
              </a:rPr>
              <a:t>			a.  Remember that each individual has</a:t>
            </a:r>
            <a:r>
              <a:rPr lang="en-US" sz="2000" dirty="0" smtClean="0">
                <a:latin typeface="Geneva"/>
                <a:cs typeface="Geneva"/>
              </a:rPr>
              <a:t> </a:t>
            </a:r>
            <a:r>
              <a:rPr lang="en-US" sz="2000" u="sng" dirty="0" smtClean="0">
                <a:latin typeface="Geneva"/>
                <a:cs typeface="Geneva"/>
              </a:rPr>
              <a:t>  ?  </a:t>
            </a:r>
            <a:r>
              <a:rPr lang="en-US" sz="2000" dirty="0" smtClean="0">
                <a:latin typeface="Geneva"/>
                <a:cs typeface="Geneva"/>
              </a:rPr>
              <a:t> </a:t>
            </a:r>
            <a:r>
              <a:rPr lang="en-US" sz="2000" dirty="0">
                <a:latin typeface="Geneva"/>
                <a:cs typeface="Geneva"/>
              </a:rPr>
              <a:t>alleles/loci</a:t>
            </a:r>
          </a:p>
          <a:p>
            <a:pPr>
              <a:tabLst>
                <a:tab pos="396875" algn="l"/>
                <a:tab pos="804863" algn="l"/>
                <a:tab pos="1201738" algn="l"/>
                <a:tab pos="1598613" algn="l"/>
              </a:tabLst>
            </a:pPr>
            <a:r>
              <a:rPr lang="en-US" sz="2000" dirty="0">
                <a:latin typeface="Geneva"/>
                <a:cs typeface="Geneva"/>
              </a:rPr>
              <a:t>			</a:t>
            </a:r>
            <a:r>
              <a:rPr lang="en-US" sz="2000" dirty="0" err="1">
                <a:latin typeface="Geneva"/>
                <a:cs typeface="Geneva"/>
              </a:rPr>
              <a:t>b</a:t>
            </a:r>
            <a:r>
              <a:rPr lang="en-US" sz="2000" dirty="0">
                <a:latin typeface="Geneva"/>
                <a:cs typeface="Geneva"/>
              </a:rPr>
              <a:t>.  </a:t>
            </a:r>
            <a:r>
              <a:rPr lang="en-US" sz="2000" dirty="0" err="1">
                <a:latin typeface="Geneva"/>
                <a:cs typeface="Geneva"/>
              </a:rPr>
              <a:t>p</a:t>
            </a:r>
            <a:r>
              <a:rPr lang="en-US" sz="2000" dirty="0">
                <a:latin typeface="Geneva"/>
                <a:cs typeface="Geneva"/>
              </a:rPr>
              <a:t>= Dominant allele</a:t>
            </a:r>
          </a:p>
          <a:p>
            <a:pPr>
              <a:tabLst>
                <a:tab pos="396875" algn="l"/>
                <a:tab pos="804863" algn="l"/>
                <a:tab pos="1201738" algn="l"/>
                <a:tab pos="1598613" algn="l"/>
              </a:tabLst>
            </a:pPr>
            <a:r>
              <a:rPr lang="en-US" sz="2000" dirty="0">
                <a:latin typeface="Geneva"/>
                <a:cs typeface="Geneva"/>
              </a:rPr>
              <a:t>				</a:t>
            </a:r>
            <a:r>
              <a:rPr lang="en-US" sz="2000" dirty="0" err="1">
                <a:latin typeface="Geneva"/>
                <a:cs typeface="Geneva"/>
              </a:rPr>
              <a:t>q</a:t>
            </a:r>
            <a:r>
              <a:rPr lang="en-US" sz="2000" dirty="0">
                <a:latin typeface="Geneva"/>
                <a:cs typeface="Geneva"/>
              </a:rPr>
              <a:t>= recessive allele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04863" algn="l"/>
                <a:tab pos="1201738" algn="l"/>
              </a:tabLst>
            </a:pPr>
            <a:r>
              <a:rPr lang="en-US" dirty="0">
                <a:latin typeface="Times New Roman" pitchFamily="32" charset="0"/>
              </a:rPr>
              <a:t>	</a:t>
            </a:r>
            <a:r>
              <a:rPr lang="en-US" sz="2000" dirty="0">
                <a:latin typeface="Geneva"/>
                <a:cs typeface="Geneva"/>
              </a:rPr>
              <a:t>2.  When dealing with 2 or more alleles/loci, sum of all 			frequencies must equal 1 (100%)</a:t>
            </a:r>
          </a:p>
          <a:p>
            <a:pPr>
              <a:tabLst>
                <a:tab pos="804863" algn="l"/>
                <a:tab pos="1201738" algn="l"/>
              </a:tabLst>
            </a:pPr>
            <a:r>
              <a:rPr lang="en-US" sz="2000" dirty="0">
                <a:latin typeface="Geneva"/>
                <a:cs typeface="Geneva"/>
              </a:rPr>
              <a:t>		a.  </a:t>
            </a:r>
            <a:r>
              <a:rPr lang="en-US" sz="2000" dirty="0" err="1">
                <a:latin typeface="Geneva"/>
                <a:cs typeface="Geneva"/>
              </a:rPr>
              <a:t>p</a:t>
            </a:r>
            <a:r>
              <a:rPr lang="en-US" sz="2000" dirty="0">
                <a:latin typeface="Geneva"/>
                <a:cs typeface="Geneva"/>
              </a:rPr>
              <a:t> + </a:t>
            </a:r>
            <a:r>
              <a:rPr lang="en-US" sz="2000" dirty="0" err="1">
                <a:latin typeface="Geneva"/>
                <a:cs typeface="Geneva"/>
              </a:rPr>
              <a:t>q</a:t>
            </a:r>
            <a:r>
              <a:rPr lang="en-US" sz="2000" dirty="0">
                <a:latin typeface="Geneva"/>
                <a:cs typeface="Geneva"/>
              </a:rPr>
              <a:t> = 1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99060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04863" algn="l"/>
                <a:tab pos="1201738" algn="l"/>
              </a:tabLst>
            </a:pPr>
            <a:r>
              <a:rPr lang="en-US" dirty="0">
                <a:latin typeface="Times New Roman" pitchFamily="32" charset="0"/>
              </a:rPr>
              <a:t>	</a:t>
            </a:r>
            <a:r>
              <a:rPr lang="en-US" sz="2000" dirty="0">
                <a:latin typeface="Geneva"/>
                <a:cs typeface="Geneva"/>
              </a:rPr>
              <a:t>3.  Example</a:t>
            </a:r>
          </a:p>
          <a:p>
            <a:pPr>
              <a:tabLst>
                <a:tab pos="804863" algn="l"/>
                <a:tab pos="1201738" algn="l"/>
              </a:tabLst>
            </a:pPr>
            <a:r>
              <a:rPr lang="en-US" sz="2000" dirty="0">
                <a:latin typeface="Geneva"/>
                <a:cs typeface="Geneva"/>
              </a:rPr>
              <a:t>		RR = Red  </a:t>
            </a:r>
            <a:r>
              <a:rPr lang="en-US" sz="2000" dirty="0" err="1">
                <a:latin typeface="Geneva"/>
                <a:cs typeface="Geneva"/>
              </a:rPr>
              <a:t>rr</a:t>
            </a:r>
            <a:r>
              <a:rPr lang="en-US" sz="2000" dirty="0">
                <a:latin typeface="Geneva"/>
                <a:cs typeface="Geneva"/>
              </a:rPr>
              <a:t> = White  </a:t>
            </a:r>
            <a:r>
              <a:rPr lang="en-US" sz="2000" dirty="0" err="1">
                <a:latin typeface="Geneva"/>
                <a:cs typeface="Geneva"/>
              </a:rPr>
              <a:t>Rr</a:t>
            </a:r>
            <a:r>
              <a:rPr lang="en-US" sz="2000" dirty="0">
                <a:latin typeface="Geneva"/>
                <a:cs typeface="Geneva"/>
              </a:rPr>
              <a:t> = pink</a:t>
            </a:r>
          </a:p>
          <a:p>
            <a:pPr>
              <a:tabLst>
                <a:tab pos="804863" algn="l"/>
                <a:tab pos="1201738" algn="l"/>
              </a:tabLst>
            </a:pPr>
            <a:r>
              <a:rPr lang="en-US" sz="2000" dirty="0">
                <a:latin typeface="Geneva"/>
                <a:cs typeface="Geneva"/>
              </a:rPr>
              <a:t>			340 individuals RR</a:t>
            </a:r>
          </a:p>
          <a:p>
            <a:pPr>
              <a:tabLst>
                <a:tab pos="804863" algn="l"/>
                <a:tab pos="1201738" algn="l"/>
              </a:tabLst>
            </a:pPr>
            <a:r>
              <a:rPr lang="en-US" sz="2000" dirty="0">
                <a:latin typeface="Geneva"/>
                <a:cs typeface="Geneva"/>
              </a:rPr>
              <a:t>			40 individuals </a:t>
            </a:r>
            <a:r>
              <a:rPr lang="en-US" sz="2000" dirty="0" err="1">
                <a:latin typeface="Geneva"/>
                <a:cs typeface="Geneva"/>
              </a:rPr>
              <a:t>rr</a:t>
            </a:r>
            <a:endParaRPr lang="en-US" sz="2000" dirty="0">
              <a:latin typeface="Geneva"/>
              <a:cs typeface="Geneva"/>
            </a:endParaRPr>
          </a:p>
          <a:p>
            <a:pPr>
              <a:tabLst>
                <a:tab pos="804863" algn="l"/>
                <a:tab pos="1201738" algn="l"/>
              </a:tabLst>
            </a:pPr>
            <a:r>
              <a:rPr lang="en-US" sz="2000" dirty="0">
                <a:latin typeface="Geneva"/>
                <a:cs typeface="Geneva"/>
              </a:rPr>
              <a:t>			</a:t>
            </a:r>
            <a:r>
              <a:rPr lang="en-US" sz="2000" u="sng" dirty="0">
                <a:latin typeface="Geneva"/>
                <a:cs typeface="Geneva"/>
              </a:rPr>
              <a:t>180 individuals </a:t>
            </a:r>
            <a:r>
              <a:rPr lang="en-US" sz="2000" u="sng" dirty="0" err="1">
                <a:latin typeface="Geneva"/>
                <a:cs typeface="Geneva"/>
              </a:rPr>
              <a:t>Rr</a:t>
            </a:r>
            <a:endParaRPr lang="en-US" sz="2000" dirty="0">
              <a:latin typeface="Geneva"/>
              <a:cs typeface="Geneva"/>
            </a:endParaRPr>
          </a:p>
          <a:p>
            <a:pPr>
              <a:tabLst>
                <a:tab pos="804863" algn="l"/>
                <a:tab pos="1201738" algn="l"/>
              </a:tabLst>
            </a:pPr>
            <a:r>
              <a:rPr lang="en-US" sz="2000" dirty="0">
                <a:latin typeface="Geneva"/>
                <a:cs typeface="Geneva"/>
              </a:rPr>
              <a:t>			560 individuals</a:t>
            </a:r>
          </a:p>
          <a:p>
            <a:pPr>
              <a:tabLst>
                <a:tab pos="804863" algn="l"/>
                <a:tab pos="1201738" algn="l"/>
              </a:tabLst>
            </a:pPr>
            <a:r>
              <a:rPr lang="en-US" sz="2000" dirty="0">
                <a:latin typeface="Geneva"/>
                <a:cs typeface="Geneva"/>
              </a:rPr>
              <a:t>		How many alleles in the population?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3276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Times New Roman" pitchFamily="32" charset="0"/>
              </a:rPr>
              <a:t>			</a:t>
            </a:r>
            <a:r>
              <a:rPr lang="en-US" sz="2000" dirty="0">
                <a:solidFill>
                  <a:srgbClr val="0000FF"/>
                </a:solidFill>
                <a:latin typeface="Geneva"/>
                <a:cs typeface="Geneva"/>
              </a:rPr>
              <a:t>1120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4800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1738" algn="l"/>
              </a:tabLst>
            </a:pPr>
            <a:r>
              <a:rPr lang="en-US" dirty="0">
                <a:latin typeface="Times New Roman" pitchFamily="32" charset="0"/>
              </a:rPr>
              <a:t>	</a:t>
            </a:r>
            <a:r>
              <a:rPr lang="en-US" sz="2000" dirty="0">
                <a:latin typeface="Geneva"/>
                <a:cs typeface="Geneva"/>
              </a:rPr>
              <a:t>What is the frequency of </a:t>
            </a:r>
            <a:r>
              <a:rPr lang="en-US" sz="2000" dirty="0" err="1">
                <a:latin typeface="Geneva"/>
                <a:cs typeface="Geneva"/>
              </a:rPr>
              <a:t>p</a:t>
            </a:r>
            <a:r>
              <a:rPr lang="en-US" sz="2000" dirty="0">
                <a:latin typeface="Geneva"/>
                <a:cs typeface="Geneva"/>
              </a:rPr>
              <a:t> &amp; </a:t>
            </a:r>
            <a:r>
              <a:rPr lang="en-US" sz="2000" dirty="0" err="1">
                <a:latin typeface="Geneva"/>
                <a:cs typeface="Geneva"/>
              </a:rPr>
              <a:t>q</a:t>
            </a:r>
            <a:r>
              <a:rPr lang="en-US" sz="2000" dirty="0">
                <a:latin typeface="Geneva"/>
                <a:cs typeface="Geneva"/>
              </a:rPr>
              <a:t>?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51816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768475" algn="l"/>
              </a:tabLst>
            </a:pPr>
            <a:r>
              <a:rPr lang="en-US" dirty="0">
                <a:solidFill>
                  <a:srgbClr val="0000FF"/>
                </a:solidFill>
                <a:latin typeface="Times New Roman" pitchFamily="32" charset="0"/>
              </a:rPr>
              <a:t>	</a:t>
            </a:r>
            <a:r>
              <a:rPr lang="en-US" sz="2000" dirty="0" err="1">
                <a:solidFill>
                  <a:srgbClr val="0000FF"/>
                </a:solidFill>
                <a:latin typeface="Geneva"/>
                <a:cs typeface="Geneva"/>
              </a:rPr>
              <a:t>p</a:t>
            </a:r>
            <a:r>
              <a:rPr lang="en-US" sz="2000" dirty="0">
                <a:solidFill>
                  <a:srgbClr val="0000FF"/>
                </a:solidFill>
                <a:latin typeface="Geneva"/>
                <a:cs typeface="Geneva"/>
              </a:rPr>
              <a:t> =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 860/1120 = .77</a:t>
            </a:r>
            <a:endParaRPr lang="en-US" sz="2000" dirty="0">
              <a:solidFill>
                <a:srgbClr val="0000FF"/>
              </a:solidFill>
              <a:latin typeface="Geneva"/>
              <a:cs typeface="Geneva"/>
            </a:endParaRPr>
          </a:p>
          <a:p>
            <a:pPr>
              <a:tabLst>
                <a:tab pos="1768475" algn="l"/>
              </a:tabLst>
            </a:pPr>
            <a:r>
              <a:rPr lang="en-US" sz="2000" dirty="0">
                <a:solidFill>
                  <a:srgbClr val="0000FF"/>
                </a:solidFill>
                <a:latin typeface="Geneva"/>
                <a:cs typeface="Geneva"/>
              </a:rPr>
              <a:t>	</a:t>
            </a:r>
            <a:r>
              <a:rPr lang="en-US" sz="2000" dirty="0" err="1">
                <a:solidFill>
                  <a:srgbClr val="0000FF"/>
                </a:solidFill>
                <a:latin typeface="Geneva"/>
                <a:cs typeface="Geneva"/>
              </a:rPr>
              <a:t>q</a:t>
            </a:r>
            <a:r>
              <a:rPr lang="en-US" sz="2000" dirty="0">
                <a:solidFill>
                  <a:srgbClr val="0000FF"/>
                </a:solidFill>
                <a:latin typeface="Geneva"/>
                <a:cs typeface="Geneva"/>
              </a:rPr>
              <a:t> =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 260/1120 = .23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657600"/>
            <a:ext cx="899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01738" algn="l"/>
              </a:tabLst>
            </a:pPr>
            <a:r>
              <a:rPr lang="en-US" sz="2000" dirty="0" smtClean="0">
                <a:latin typeface="Geneva"/>
                <a:cs typeface="Geneva"/>
              </a:rPr>
              <a:t>	How many R alleles are there and how many </a:t>
            </a:r>
            <a:r>
              <a:rPr lang="en-US" sz="2000" dirty="0" err="1" smtClean="0">
                <a:latin typeface="Geneva"/>
                <a:cs typeface="Geneva"/>
              </a:rPr>
              <a:t>r</a:t>
            </a:r>
            <a:r>
              <a:rPr lang="en-US" sz="2000" dirty="0" smtClean="0">
                <a:latin typeface="Geneva"/>
                <a:cs typeface="Geneva"/>
              </a:rPr>
              <a:t> alleles?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038600"/>
            <a:ext cx="899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68475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R= (340 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ind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. X 2) + 180 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ind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. = 860</a:t>
            </a:r>
          </a:p>
          <a:p>
            <a:pPr>
              <a:tabLst>
                <a:tab pos="1768475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r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(40 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ind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. X 2) + 180 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ind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. = 260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867400"/>
            <a:ext cx="899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01738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Geneva"/>
                <a:cs typeface="Geneva"/>
              </a:rPr>
              <a:t>Double check </a:t>
            </a:r>
            <a:r>
              <a:rPr lang="en-US" sz="2000" dirty="0" err="1" smtClean="0">
                <a:latin typeface="Geneva"/>
                <a:cs typeface="Geneva"/>
              </a:rPr>
              <a:t>yourself</a:t>
            </a:r>
            <a:r>
              <a:rPr lang="en-US" sz="2000" dirty="0" err="1" smtClean="0">
                <a:latin typeface="Geneva"/>
                <a:cs typeface="Geneva"/>
                <a:sym typeface="Wingdings"/>
              </a:rPr>
              <a:t></a:t>
            </a:r>
            <a:r>
              <a:rPr lang="en-US" sz="2000" dirty="0" smtClean="0">
                <a:latin typeface="Geneva"/>
                <a:cs typeface="Geneva"/>
                <a:sym typeface="Wingdings"/>
              </a:rPr>
              <a:t> </a:t>
            </a:r>
            <a:r>
              <a:rPr lang="en-US" sz="2000" dirty="0" err="1" smtClean="0">
                <a:latin typeface="Geneva"/>
                <a:cs typeface="Geneva"/>
                <a:sym typeface="Wingdings"/>
              </a:rPr>
              <a:t>p+q</a:t>
            </a:r>
            <a:r>
              <a:rPr lang="en-US" sz="2000" dirty="0" smtClean="0">
                <a:latin typeface="Geneva"/>
                <a:cs typeface="Geneva"/>
                <a:sym typeface="Wingdings"/>
              </a:rPr>
              <a:t>=1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509588" algn="l"/>
                <a:tab pos="974725" algn="l"/>
                <a:tab pos="1371600" algn="l"/>
                <a:tab pos="1768475" algn="l"/>
              </a:tabLst>
            </a:pPr>
            <a:r>
              <a:rPr lang="en-US" sz="2000" dirty="0">
                <a:latin typeface="Geneva"/>
                <a:cs typeface="Geneva"/>
              </a:rPr>
              <a:t>III.  The Hardy-Weinberg Principle</a:t>
            </a:r>
          </a:p>
          <a:p>
            <a:pPr>
              <a:tabLst>
                <a:tab pos="509588" algn="l"/>
                <a:tab pos="974725" algn="l"/>
                <a:tab pos="1371600" algn="l"/>
                <a:tab pos="1768475" algn="l"/>
              </a:tabLst>
            </a:pPr>
            <a:r>
              <a:rPr lang="en-US" sz="2000" dirty="0">
                <a:latin typeface="Geneva"/>
                <a:cs typeface="Geneva"/>
              </a:rPr>
              <a:t>	A.  Describes a gene pool of a population that is not evolving</a:t>
            </a:r>
          </a:p>
          <a:p>
            <a:pPr>
              <a:tabLst>
                <a:tab pos="509588" algn="l"/>
                <a:tab pos="974725" algn="l"/>
                <a:tab pos="1371600" algn="l"/>
                <a:tab pos="1768475" algn="l"/>
              </a:tabLst>
            </a:pPr>
            <a:r>
              <a:rPr lang="en-US" sz="2000" dirty="0">
                <a:latin typeface="Geneva"/>
                <a:cs typeface="Geneva"/>
              </a:rPr>
              <a:t>		1.  Hardy-Weinberg equilibrium</a:t>
            </a:r>
          </a:p>
          <a:p>
            <a:pPr>
              <a:tabLst>
                <a:tab pos="509588" algn="l"/>
                <a:tab pos="974725" algn="l"/>
                <a:tab pos="1371600" algn="l"/>
                <a:tab pos="1768475" algn="l"/>
              </a:tabLst>
            </a:pPr>
            <a:r>
              <a:rPr lang="en-US" sz="2000" dirty="0">
                <a:latin typeface="Geneva"/>
                <a:cs typeface="Geneva"/>
              </a:rPr>
              <a:t>			a.  Allele &amp; genotype frequencies do not ∆ from generation to 				generation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0" y="1524000"/>
            <a:ext cx="9144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509588" algn="l"/>
                <a:tab pos="974725" algn="l"/>
                <a:tab pos="1371600" algn="l"/>
                <a:tab pos="2517775" algn="l"/>
              </a:tabLst>
            </a:pPr>
            <a:r>
              <a:rPr lang="en-US" dirty="0">
                <a:latin typeface="Times New Roman" pitchFamily="32" charset="0"/>
              </a:rPr>
              <a:t>	</a:t>
            </a:r>
            <a:r>
              <a:rPr lang="en-US" sz="2000" dirty="0">
                <a:latin typeface="Geneva"/>
                <a:cs typeface="Geneva"/>
              </a:rPr>
              <a:t>B.  The equation</a:t>
            </a:r>
          </a:p>
          <a:p>
            <a:pPr>
              <a:tabLst>
                <a:tab pos="509588" algn="l"/>
                <a:tab pos="974725" algn="l"/>
                <a:tab pos="1371600" algn="l"/>
                <a:tab pos="2517775" algn="l"/>
              </a:tabLst>
            </a:pPr>
            <a:r>
              <a:rPr lang="en-US" sz="2000" dirty="0">
                <a:latin typeface="Geneva"/>
                <a:cs typeface="Geneva"/>
              </a:rPr>
              <a:t>		1.  p</a:t>
            </a:r>
            <a:r>
              <a:rPr lang="en-US" sz="2000" baseline="30000" dirty="0">
                <a:latin typeface="Geneva"/>
                <a:cs typeface="Geneva"/>
              </a:rPr>
              <a:t>2</a:t>
            </a:r>
            <a:r>
              <a:rPr lang="en-US" sz="2000" dirty="0">
                <a:latin typeface="Geneva"/>
                <a:cs typeface="Geneva"/>
              </a:rPr>
              <a:t> + 2pq + q</a:t>
            </a:r>
            <a:r>
              <a:rPr lang="en-US" sz="2000" baseline="30000" dirty="0">
                <a:latin typeface="Geneva"/>
                <a:cs typeface="Geneva"/>
              </a:rPr>
              <a:t>2</a:t>
            </a:r>
            <a:r>
              <a:rPr lang="en-US" sz="2000" dirty="0">
                <a:latin typeface="Geneva"/>
                <a:cs typeface="Geneva"/>
              </a:rPr>
              <a:t> = 1 (genotype frequencies)</a:t>
            </a:r>
          </a:p>
          <a:p>
            <a:pPr>
              <a:tabLst>
                <a:tab pos="509588" algn="l"/>
                <a:tab pos="974725" algn="l"/>
                <a:tab pos="1371600" algn="l"/>
                <a:tab pos="2517775" algn="l"/>
              </a:tabLst>
            </a:pPr>
            <a:r>
              <a:rPr lang="en-US" sz="2000" dirty="0">
                <a:latin typeface="Geneva"/>
                <a:cs typeface="Geneva"/>
              </a:rPr>
              <a:t>			a.  p</a:t>
            </a:r>
            <a:r>
              <a:rPr lang="en-US" sz="2000" baseline="30000" dirty="0">
                <a:latin typeface="Geneva"/>
                <a:cs typeface="Geneva"/>
              </a:rPr>
              <a:t>2</a:t>
            </a:r>
            <a:r>
              <a:rPr lang="en-US" sz="2000" dirty="0">
                <a:latin typeface="Geneva"/>
                <a:cs typeface="Geneva"/>
              </a:rPr>
              <a:t> </a:t>
            </a:r>
            <a:r>
              <a:rPr lang="en-US" sz="2000" dirty="0" err="1">
                <a:latin typeface="Geneva"/>
                <a:cs typeface="Geneva"/>
                <a:sym typeface="Wingdings" pitchFamily="32" charset="2"/>
              </a:rPr>
              <a:t></a:t>
            </a:r>
            <a:r>
              <a:rPr lang="en-US" sz="2000" dirty="0">
                <a:latin typeface="Geneva"/>
                <a:cs typeface="Geneva"/>
              </a:rPr>
              <a:t> Expected frequency of homozygous dominant</a:t>
            </a:r>
          </a:p>
          <a:p>
            <a:pPr>
              <a:tabLst>
                <a:tab pos="509588" algn="l"/>
                <a:tab pos="974725" algn="l"/>
                <a:tab pos="1371600" algn="l"/>
                <a:tab pos="2517775" algn="l"/>
              </a:tabLst>
            </a:pPr>
            <a:r>
              <a:rPr lang="en-US" sz="2000" dirty="0">
                <a:latin typeface="Geneva"/>
                <a:cs typeface="Geneva"/>
              </a:rPr>
              <a:t>			</a:t>
            </a:r>
            <a:r>
              <a:rPr lang="en-US" sz="2000" dirty="0" err="1">
                <a:latin typeface="Geneva"/>
                <a:cs typeface="Geneva"/>
              </a:rPr>
              <a:t>b</a:t>
            </a:r>
            <a:r>
              <a:rPr lang="en-US" sz="2000" dirty="0">
                <a:latin typeface="Geneva"/>
                <a:cs typeface="Geneva"/>
              </a:rPr>
              <a:t>.  q</a:t>
            </a:r>
            <a:r>
              <a:rPr lang="en-US" sz="2000" baseline="30000" dirty="0">
                <a:latin typeface="Geneva"/>
                <a:cs typeface="Geneva"/>
              </a:rPr>
              <a:t>2</a:t>
            </a:r>
            <a:r>
              <a:rPr lang="en-US" sz="2000" dirty="0">
                <a:latin typeface="Geneva"/>
                <a:cs typeface="Geneva"/>
              </a:rPr>
              <a:t> </a:t>
            </a:r>
            <a:r>
              <a:rPr lang="en-US" sz="2000" dirty="0" err="1">
                <a:latin typeface="Geneva"/>
                <a:cs typeface="Geneva"/>
                <a:sym typeface="Wingdings" pitchFamily="32" charset="2"/>
              </a:rPr>
              <a:t></a:t>
            </a:r>
            <a:r>
              <a:rPr lang="en-US" sz="2000" dirty="0">
                <a:latin typeface="Geneva"/>
                <a:cs typeface="Geneva"/>
              </a:rPr>
              <a:t> Expected frequency of homozygous recessive</a:t>
            </a:r>
          </a:p>
          <a:p>
            <a:pPr>
              <a:tabLst>
                <a:tab pos="509588" algn="l"/>
                <a:tab pos="974725" algn="l"/>
                <a:tab pos="1371600" algn="l"/>
                <a:tab pos="2517775" algn="l"/>
              </a:tabLst>
            </a:pPr>
            <a:r>
              <a:rPr lang="en-US" sz="2000" dirty="0">
                <a:latin typeface="Geneva"/>
                <a:cs typeface="Geneva"/>
              </a:rPr>
              <a:t>			</a:t>
            </a:r>
            <a:r>
              <a:rPr lang="en-US" sz="2000" dirty="0" err="1">
                <a:latin typeface="Geneva"/>
                <a:cs typeface="Geneva"/>
              </a:rPr>
              <a:t>c</a:t>
            </a:r>
            <a:r>
              <a:rPr lang="en-US" sz="2000" dirty="0">
                <a:latin typeface="Geneva"/>
                <a:cs typeface="Geneva"/>
              </a:rPr>
              <a:t>.  2pq </a:t>
            </a:r>
            <a:r>
              <a:rPr lang="en-US" sz="2000" dirty="0" err="1">
                <a:latin typeface="Geneva"/>
                <a:cs typeface="Geneva"/>
                <a:sym typeface="Wingdings" pitchFamily="32" charset="2"/>
              </a:rPr>
              <a:t></a:t>
            </a:r>
            <a:r>
              <a:rPr lang="en-US" sz="2000" dirty="0">
                <a:latin typeface="Geneva"/>
                <a:cs typeface="Geneva"/>
              </a:rPr>
              <a:t> Expected frequency of  heterozygous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3114675"/>
            <a:ext cx="9144000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509588" algn="l"/>
                <a:tab pos="919163" algn="l"/>
                <a:tab pos="1316038" algn="l"/>
                <a:tab pos="1712913" algn="l"/>
              </a:tabLst>
            </a:pPr>
            <a:r>
              <a:rPr lang="en-US" dirty="0">
                <a:latin typeface="Times New Roman" pitchFamily="32" charset="0"/>
              </a:rPr>
              <a:t>	</a:t>
            </a:r>
            <a:r>
              <a:rPr lang="en-US" sz="2000" dirty="0">
                <a:latin typeface="Geneva"/>
                <a:cs typeface="Geneva"/>
              </a:rPr>
              <a:t>C.  Conditions for the Hardy-Weinberg Equilibrium</a:t>
            </a:r>
          </a:p>
          <a:p>
            <a:pPr>
              <a:tabLst>
                <a:tab pos="509588" algn="l"/>
                <a:tab pos="919163" algn="l"/>
                <a:tab pos="1316038" algn="l"/>
                <a:tab pos="1712913" algn="l"/>
              </a:tabLst>
            </a:pPr>
            <a:r>
              <a:rPr lang="en-US" sz="2000" dirty="0">
                <a:latin typeface="Geneva"/>
                <a:cs typeface="Geneva"/>
              </a:rPr>
              <a:t>		1. </a:t>
            </a:r>
            <a:r>
              <a:rPr lang="en-US" sz="2000" dirty="0" smtClean="0">
                <a:latin typeface="Geneva"/>
                <a:cs typeface="Geneva"/>
              </a:rPr>
              <a:t> If the population is not evolving (allele frequencies are not 			changing over generations) then these 5 conditions are being 			met</a:t>
            </a:r>
          </a:p>
          <a:p>
            <a:pPr>
              <a:tabLst>
                <a:tab pos="509588" algn="l"/>
                <a:tab pos="919163" algn="l"/>
                <a:tab pos="1316038" algn="l"/>
                <a:tab pos="1712913" algn="l"/>
              </a:tabLst>
            </a:pPr>
            <a:r>
              <a:rPr lang="en-US" sz="2000" dirty="0">
                <a:latin typeface="Geneva"/>
                <a:cs typeface="Geneva"/>
              </a:rPr>
              <a:t>			a.  No mutations</a:t>
            </a:r>
          </a:p>
          <a:p>
            <a:pPr>
              <a:tabLst>
                <a:tab pos="509588" algn="l"/>
                <a:tab pos="919163" algn="l"/>
                <a:tab pos="1316038" algn="l"/>
                <a:tab pos="1712913" algn="l"/>
              </a:tabLst>
            </a:pPr>
            <a:r>
              <a:rPr lang="en-US" sz="2000" dirty="0">
                <a:latin typeface="Geneva"/>
                <a:cs typeface="Geneva"/>
              </a:rPr>
              <a:t>			</a:t>
            </a:r>
            <a:r>
              <a:rPr lang="en-US" sz="2000" dirty="0" err="1">
                <a:latin typeface="Geneva"/>
                <a:cs typeface="Geneva"/>
              </a:rPr>
              <a:t>b</a:t>
            </a:r>
            <a:r>
              <a:rPr lang="en-US" sz="2000" dirty="0">
                <a:latin typeface="Geneva"/>
                <a:cs typeface="Geneva"/>
              </a:rPr>
              <a:t>.  Random mating</a:t>
            </a:r>
          </a:p>
          <a:p>
            <a:pPr>
              <a:tabLst>
                <a:tab pos="509588" algn="l"/>
                <a:tab pos="919163" algn="l"/>
                <a:tab pos="1316038" algn="l"/>
                <a:tab pos="1712913" algn="l"/>
              </a:tabLst>
            </a:pPr>
            <a:r>
              <a:rPr lang="en-US" sz="2000" dirty="0">
                <a:latin typeface="Geneva"/>
                <a:cs typeface="Geneva"/>
              </a:rPr>
              <a:t>			</a:t>
            </a:r>
            <a:r>
              <a:rPr lang="en-US" sz="2000" dirty="0" err="1">
                <a:latin typeface="Geneva"/>
                <a:cs typeface="Geneva"/>
              </a:rPr>
              <a:t>c</a:t>
            </a:r>
            <a:r>
              <a:rPr lang="en-US" sz="2000" dirty="0">
                <a:latin typeface="Geneva"/>
                <a:cs typeface="Geneva"/>
              </a:rPr>
              <a:t>.  No natural selection</a:t>
            </a:r>
          </a:p>
          <a:p>
            <a:pPr>
              <a:tabLst>
                <a:tab pos="509588" algn="l"/>
                <a:tab pos="919163" algn="l"/>
                <a:tab pos="1316038" algn="l"/>
                <a:tab pos="1712913" algn="l"/>
              </a:tabLst>
            </a:pPr>
            <a:r>
              <a:rPr lang="en-US" sz="2000" dirty="0">
                <a:latin typeface="Geneva"/>
                <a:cs typeface="Geneva"/>
              </a:rPr>
              <a:t>			</a:t>
            </a:r>
            <a:r>
              <a:rPr lang="en-US" sz="2000" dirty="0" err="1">
                <a:latin typeface="Geneva"/>
                <a:cs typeface="Geneva"/>
              </a:rPr>
              <a:t>d</a:t>
            </a:r>
            <a:r>
              <a:rPr lang="en-US" sz="2000" dirty="0">
                <a:latin typeface="Geneva"/>
                <a:cs typeface="Geneva"/>
              </a:rPr>
              <a:t>.  Extremely large population </a:t>
            </a:r>
            <a:r>
              <a:rPr lang="en-US" sz="2000" dirty="0" smtClean="0">
                <a:latin typeface="Geneva"/>
                <a:cs typeface="Geneva"/>
              </a:rPr>
              <a:t>size</a:t>
            </a:r>
          </a:p>
          <a:p>
            <a:pPr>
              <a:tabLst>
                <a:tab pos="509588" algn="l"/>
                <a:tab pos="919163" algn="l"/>
                <a:tab pos="1316038" algn="l"/>
                <a:tab pos="1712913" algn="l"/>
              </a:tabLst>
            </a:pPr>
            <a:r>
              <a:rPr lang="en-US" sz="2000" dirty="0">
                <a:latin typeface="Geneva"/>
                <a:cs typeface="Geneva"/>
              </a:rPr>
              <a:t>			</a:t>
            </a:r>
            <a:r>
              <a:rPr lang="en-US" sz="2000" dirty="0" err="1">
                <a:latin typeface="Geneva"/>
                <a:cs typeface="Geneva"/>
              </a:rPr>
              <a:t>e</a:t>
            </a:r>
            <a:r>
              <a:rPr lang="en-US" sz="2000" dirty="0">
                <a:latin typeface="Geneva"/>
                <a:cs typeface="Geneva"/>
              </a:rPr>
              <a:t>. </a:t>
            </a:r>
            <a:r>
              <a:rPr lang="en-US" sz="2000" dirty="0" smtClean="0">
                <a:latin typeface="Geneva"/>
                <a:cs typeface="Geneva"/>
              </a:rPr>
              <a:t> No Migration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9436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74725" algn="l"/>
                <a:tab pos="1371600" algn="l"/>
              </a:tabLst>
            </a:pPr>
            <a:r>
              <a:rPr lang="en-US" sz="2000" dirty="0" smtClean="0">
                <a:latin typeface="Geneva"/>
                <a:cs typeface="Geneva"/>
              </a:rPr>
              <a:t>	2.  If allele frequencies are changing over generations 			(evolution) then one or more of the following conditions is 		not met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509588" algn="l"/>
              </a:tabLst>
            </a:pPr>
            <a:r>
              <a:rPr lang="en-US" dirty="0">
                <a:latin typeface="Times New Roman" pitchFamily="32" charset="0"/>
              </a:rPr>
              <a:t>	</a:t>
            </a:r>
            <a:r>
              <a:rPr lang="en-US" sz="2000" dirty="0">
                <a:latin typeface="Geneva"/>
                <a:cs typeface="Geneva"/>
              </a:rPr>
              <a:t>D.  Applying the Hardy-Weinberg principle </a:t>
            </a:r>
          </a:p>
          <a:p>
            <a:pPr>
              <a:tabLst>
                <a:tab pos="509588" algn="l"/>
              </a:tabLst>
            </a:pPr>
            <a:r>
              <a:rPr lang="en-US" sz="2000" dirty="0">
                <a:latin typeface="Geneva"/>
                <a:cs typeface="Geneva"/>
              </a:rPr>
              <a:t>		1.  Must assume 5 conditions are being met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838200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Geneva"/>
                <a:cs typeface="Geneva"/>
              </a:rPr>
              <a:t>In the town of Thomasville, 78% of </a:t>
            </a:r>
            <a:r>
              <a:rPr lang="en-US" sz="2000" dirty="0" err="1">
                <a:latin typeface="Geneva"/>
                <a:cs typeface="Geneva"/>
              </a:rPr>
              <a:t>Thomasens</a:t>
            </a:r>
            <a:r>
              <a:rPr lang="en-US" sz="2000" dirty="0">
                <a:latin typeface="Geneva"/>
                <a:cs typeface="Geneva"/>
              </a:rPr>
              <a:t> have extreme intelligence, a </a:t>
            </a:r>
            <a:r>
              <a:rPr lang="en-US" sz="2000" u="sng" dirty="0">
                <a:latin typeface="Geneva"/>
                <a:cs typeface="Geneva"/>
              </a:rPr>
              <a:t>dominant trait</a:t>
            </a:r>
            <a:r>
              <a:rPr lang="en-US" sz="2000" dirty="0" smtClean="0">
                <a:latin typeface="Geneva"/>
                <a:cs typeface="Geneva"/>
              </a:rPr>
              <a:t>.  Complete the following information about this population.</a:t>
            </a:r>
          </a:p>
          <a:p>
            <a:pPr>
              <a:tabLst>
                <a:tab pos="396875" algn="l"/>
              </a:tabLst>
            </a:pPr>
            <a:r>
              <a:rPr lang="en-US" sz="2000" dirty="0" smtClean="0">
                <a:latin typeface="Geneva"/>
                <a:cs typeface="Geneva"/>
              </a:rPr>
              <a:t>	q</a:t>
            </a:r>
            <a:r>
              <a:rPr lang="en-US" sz="2000" baseline="30000" dirty="0" smtClean="0">
                <a:latin typeface="Geneva"/>
                <a:cs typeface="Geneva"/>
              </a:rPr>
              <a:t>2</a:t>
            </a:r>
            <a:r>
              <a:rPr lang="en-US" sz="2000" dirty="0" smtClean="0">
                <a:latin typeface="Geneva"/>
                <a:cs typeface="Geneva"/>
              </a:rPr>
              <a:t>=</a:t>
            </a:r>
          </a:p>
          <a:p>
            <a:pPr>
              <a:tabLst>
                <a:tab pos="396875" algn="l"/>
              </a:tabLst>
            </a:pPr>
            <a:r>
              <a:rPr lang="en-US" sz="2000" dirty="0" smtClean="0">
                <a:latin typeface="Geneva"/>
                <a:cs typeface="Geneva"/>
              </a:rPr>
              <a:t>	</a:t>
            </a:r>
            <a:r>
              <a:rPr lang="en-US" sz="2000" dirty="0" err="1" smtClean="0">
                <a:latin typeface="Geneva"/>
                <a:cs typeface="Geneva"/>
              </a:rPr>
              <a:t>q</a:t>
            </a:r>
            <a:r>
              <a:rPr lang="en-US" sz="2000" dirty="0" smtClean="0">
                <a:latin typeface="Geneva"/>
                <a:cs typeface="Geneva"/>
              </a:rPr>
              <a:t>=</a:t>
            </a:r>
          </a:p>
          <a:p>
            <a:pPr>
              <a:tabLst>
                <a:tab pos="396875" algn="l"/>
              </a:tabLst>
            </a:pPr>
            <a:r>
              <a:rPr lang="en-US" sz="2000" dirty="0" smtClean="0">
                <a:latin typeface="Geneva"/>
                <a:cs typeface="Geneva"/>
              </a:rPr>
              <a:t>	</a:t>
            </a:r>
            <a:r>
              <a:rPr lang="en-US" sz="2000" dirty="0" err="1" smtClean="0">
                <a:latin typeface="Geneva"/>
                <a:cs typeface="Geneva"/>
              </a:rPr>
              <a:t>p</a:t>
            </a:r>
            <a:r>
              <a:rPr lang="en-US" sz="2000" dirty="0" smtClean="0">
                <a:latin typeface="Geneva"/>
                <a:cs typeface="Geneva"/>
              </a:rPr>
              <a:t>=</a:t>
            </a:r>
          </a:p>
          <a:p>
            <a:pPr>
              <a:tabLst>
                <a:tab pos="396875" algn="l"/>
              </a:tabLst>
            </a:pPr>
            <a:r>
              <a:rPr lang="en-US" sz="2000" dirty="0" smtClean="0">
                <a:latin typeface="Geneva"/>
                <a:cs typeface="Geneva"/>
              </a:rPr>
              <a:t>	p</a:t>
            </a:r>
            <a:r>
              <a:rPr lang="en-US" sz="2000" baseline="30000" dirty="0" smtClean="0">
                <a:latin typeface="Geneva"/>
                <a:cs typeface="Geneva"/>
              </a:rPr>
              <a:t>2</a:t>
            </a:r>
            <a:r>
              <a:rPr lang="en-US" sz="2000" dirty="0" smtClean="0">
                <a:latin typeface="Geneva"/>
                <a:cs typeface="Geneva"/>
              </a:rPr>
              <a:t>=</a:t>
            </a:r>
          </a:p>
          <a:p>
            <a:pPr>
              <a:tabLst>
                <a:tab pos="396875" algn="l"/>
              </a:tabLst>
            </a:pPr>
            <a:r>
              <a:rPr lang="en-US" sz="2000" dirty="0" smtClean="0">
                <a:latin typeface="Geneva"/>
                <a:cs typeface="Geneva"/>
              </a:rPr>
              <a:t>	2pq=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34290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78% have the dominant trait = 78% are RR &amp; 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Rr</a:t>
            </a:r>
            <a:endParaRPr lang="en-US" sz="2000" dirty="0" smtClean="0">
              <a:solidFill>
                <a:srgbClr val="0000FF"/>
              </a:solidFill>
              <a:latin typeface="Geneva"/>
              <a:cs typeface="Geneva"/>
            </a:endParaRP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Which means that 12% are 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rr</a:t>
            </a:r>
            <a:endParaRPr lang="en-US" sz="2000" dirty="0" smtClean="0">
              <a:solidFill>
                <a:srgbClr val="0000FF"/>
              </a:solidFill>
              <a:latin typeface="Geneva"/>
              <a:cs typeface="Genev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03860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Geneva"/>
                <a:cs typeface="Geneva"/>
              </a:rPr>
              <a:t>	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SO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q</a:t>
            </a:r>
            <a:r>
              <a:rPr lang="en-US" sz="2000" baseline="30000" dirty="0" smtClean="0">
                <a:solidFill>
                  <a:srgbClr val="0000FF"/>
                </a:solidFill>
                <a:latin typeface="Geneva"/>
                <a:cs typeface="Geneva"/>
              </a:rPr>
              <a:t>2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Geneva"/>
                <a:cs typeface="Geneva"/>
              </a:rPr>
              <a:t>.22 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(frequency of homozygous recessive trait)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q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the √ of 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.22 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Geneva"/>
                <a:cs typeface="Geneva"/>
              </a:rPr>
              <a:t>.</a:t>
            </a:r>
            <a:r>
              <a:rPr lang="en-US" sz="2000" dirty="0" smtClean="0">
                <a:solidFill>
                  <a:srgbClr val="FF0000"/>
                </a:solidFill>
                <a:latin typeface="Geneva"/>
                <a:cs typeface="Geneva"/>
              </a:rPr>
              <a:t>47</a:t>
            </a:r>
            <a:endParaRPr lang="en-US" sz="2000" dirty="0" smtClean="0">
              <a:solidFill>
                <a:srgbClr val="FF0000"/>
              </a:solidFill>
              <a:latin typeface="Geneva"/>
              <a:cs typeface="Geneva"/>
            </a:endParaRP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p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1-q = 1-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.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47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Geneva"/>
                <a:cs typeface="Geneva"/>
              </a:rPr>
              <a:t>.53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p</a:t>
            </a:r>
            <a:r>
              <a:rPr lang="en-US" sz="2000" baseline="30000" dirty="0" smtClean="0">
                <a:solidFill>
                  <a:srgbClr val="0000FF"/>
                </a:solidFill>
                <a:latin typeface="Geneva"/>
                <a:cs typeface="Geneva"/>
              </a:rPr>
              <a:t>2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.53</a:t>
            </a:r>
            <a:r>
              <a:rPr lang="en-US" sz="2000" baseline="30000" dirty="0" smtClean="0">
                <a:solidFill>
                  <a:srgbClr val="0000FF"/>
                </a:solidFill>
                <a:latin typeface="Geneva"/>
                <a:cs typeface="Geneva"/>
              </a:rPr>
              <a:t>2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</a:t>
            </a:r>
            <a:r>
              <a:rPr lang="en-US" sz="2000" dirty="0" smtClean="0">
                <a:solidFill>
                  <a:srgbClr val="FF0000"/>
                </a:solidFill>
                <a:latin typeface="Geneva"/>
                <a:cs typeface="Geneva"/>
              </a:rPr>
              <a:t>.</a:t>
            </a:r>
            <a:r>
              <a:rPr lang="en-US" sz="2000" dirty="0" smtClean="0">
                <a:solidFill>
                  <a:srgbClr val="FF0000"/>
                </a:solidFill>
                <a:latin typeface="Geneva"/>
                <a:cs typeface="Geneva"/>
              </a:rPr>
              <a:t>28</a:t>
            </a:r>
            <a:endParaRPr lang="en-US" sz="2000" dirty="0" smtClean="0">
              <a:solidFill>
                <a:srgbClr val="FF0000"/>
              </a:solidFill>
              <a:latin typeface="Geneva"/>
              <a:cs typeface="Geneva"/>
            </a:endParaRP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olidFill>
                  <a:srgbClr val="FF0000"/>
                </a:solidFill>
                <a:latin typeface="Geneva"/>
                <a:cs typeface="Geneva"/>
              </a:rPr>
              <a:t>	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2pq= 2(.65)(.35) = </a:t>
            </a:r>
            <a:r>
              <a:rPr lang="en-US" sz="2000" dirty="0" smtClean="0">
                <a:solidFill>
                  <a:srgbClr val="FF0000"/>
                </a:solidFill>
                <a:latin typeface="Geneva"/>
                <a:cs typeface="Geneva"/>
              </a:rPr>
              <a:t>.</a:t>
            </a:r>
            <a:r>
              <a:rPr lang="en-US" sz="2000" dirty="0" smtClean="0">
                <a:solidFill>
                  <a:srgbClr val="FF0000"/>
                </a:solidFill>
                <a:latin typeface="Geneva"/>
                <a:cs typeface="Geneva"/>
              </a:rPr>
              <a:t>50</a:t>
            </a:r>
            <a:endParaRPr lang="en-US" sz="2000" dirty="0" smtClean="0">
              <a:solidFill>
                <a:srgbClr val="FF0000"/>
              </a:solidFill>
              <a:latin typeface="Geneva"/>
              <a:cs typeface="Geneva"/>
            </a:endParaRP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Double Check Your 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Answer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  <a:sym typeface="Wingdings"/>
              </a:rPr>
              <a:t>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  <a:sym typeface="Wingdings"/>
              </a:rPr>
              <a:t> p</a:t>
            </a:r>
            <a:r>
              <a:rPr lang="en-US" sz="2000" baseline="30000" dirty="0" smtClean="0">
                <a:solidFill>
                  <a:srgbClr val="0000FF"/>
                </a:solidFill>
                <a:latin typeface="Geneva"/>
                <a:cs typeface="Geneva"/>
                <a:sym typeface="Wingdings"/>
              </a:rPr>
              <a:t>2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  <a:sym typeface="Wingdings"/>
              </a:rPr>
              <a:t>+2pq+q</a:t>
            </a:r>
            <a:r>
              <a:rPr lang="en-US" sz="2000" baseline="30000" dirty="0" smtClean="0">
                <a:solidFill>
                  <a:srgbClr val="0000FF"/>
                </a:solidFill>
                <a:latin typeface="Geneva"/>
                <a:cs typeface="Geneva"/>
                <a:sym typeface="Wingdings"/>
              </a:rPr>
              <a:t>2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  <a:sym typeface="Wingdings"/>
              </a:rPr>
              <a:t>=1</a:t>
            </a:r>
            <a:r>
              <a:rPr lang="en-US" sz="2000" smtClean="0">
                <a:solidFill>
                  <a:srgbClr val="0000FF"/>
                </a:solidFill>
                <a:latin typeface="Geneva"/>
                <a:cs typeface="Geneva"/>
                <a:sym typeface="Wingdings"/>
              </a:rPr>
              <a:t> </a:t>
            </a:r>
            <a:r>
              <a:rPr lang="en-US" sz="2000" smtClean="0">
                <a:solidFill>
                  <a:srgbClr val="FF0000"/>
                </a:solidFill>
                <a:latin typeface="Geneva"/>
                <a:cs typeface="Geneva"/>
                <a:sym typeface="Wingdings"/>
              </a:rPr>
              <a:t>.28+.</a:t>
            </a:r>
            <a:r>
              <a:rPr lang="en-US" sz="2000" smtClean="0">
                <a:solidFill>
                  <a:srgbClr val="FF0000"/>
                </a:solidFill>
                <a:latin typeface="Geneva"/>
                <a:cs typeface="Geneva"/>
                <a:sym typeface="Wingdings"/>
              </a:rPr>
              <a:t>50</a:t>
            </a:r>
            <a:r>
              <a:rPr lang="en-US" sz="2000" smtClean="0">
                <a:solidFill>
                  <a:srgbClr val="FF0000"/>
                </a:solidFill>
                <a:latin typeface="Geneva"/>
                <a:cs typeface="Geneva"/>
                <a:sym typeface="Wingdings"/>
              </a:rPr>
              <a:t>+.</a:t>
            </a:r>
            <a:r>
              <a:rPr lang="en-US" sz="2000" smtClean="0">
                <a:solidFill>
                  <a:srgbClr val="FF0000"/>
                </a:solidFill>
                <a:latin typeface="Geneva"/>
                <a:cs typeface="Geneva"/>
                <a:sym typeface="Wingdings"/>
              </a:rPr>
              <a:t>22</a:t>
            </a:r>
            <a:r>
              <a:rPr lang="en-US" sz="2000" smtClean="0">
                <a:solidFill>
                  <a:srgbClr val="FF0000"/>
                </a:solidFill>
                <a:latin typeface="Geneva"/>
                <a:cs typeface="Geneva"/>
                <a:sym typeface="Wingdings"/>
              </a:rPr>
              <a:t>=</a:t>
            </a:r>
            <a:r>
              <a:rPr lang="en-US" sz="2000" dirty="0" smtClean="0">
                <a:solidFill>
                  <a:srgbClr val="FF0000"/>
                </a:solidFill>
                <a:latin typeface="Geneva"/>
                <a:cs typeface="Geneva"/>
                <a:sym typeface="Wingdings"/>
              </a:rPr>
              <a:t>1</a:t>
            </a:r>
            <a:endParaRPr lang="en-US" sz="2000" dirty="0">
              <a:solidFill>
                <a:srgbClr val="0000FF"/>
              </a:solidFill>
              <a:latin typeface="Geneva"/>
              <a:cs typeface="Gene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204913" algn="l"/>
                <a:tab pos="1603375" algn="l"/>
              </a:tabLst>
            </a:pPr>
            <a:r>
              <a:rPr lang="en-US" sz="2000">
                <a:latin typeface="Geneva" pitchFamily="-112" charset="0"/>
              </a:rPr>
              <a:t>	2.  Darwin’s finches</a:t>
            </a:r>
          </a:p>
          <a:p>
            <a:pPr>
              <a:tabLst>
                <a:tab pos="796925" algn="l"/>
                <a:tab pos="1204913" algn="l"/>
                <a:tab pos="1603375" algn="l"/>
              </a:tabLst>
            </a:pPr>
            <a:r>
              <a:rPr lang="en-US" sz="2000">
                <a:latin typeface="Geneva" pitchFamily="-112" charset="0"/>
              </a:rPr>
              <a:t>		a.  1</a:t>
            </a:r>
            <a:r>
              <a:rPr lang="en-US" sz="2000" baseline="30000">
                <a:latin typeface="Geneva" pitchFamily="-112" charset="0"/>
              </a:rPr>
              <a:t>st</a:t>
            </a:r>
            <a:r>
              <a:rPr lang="en-US" sz="2000">
                <a:latin typeface="Geneva" pitchFamily="-112" charset="0"/>
              </a:rPr>
              <a:t> Darwin noticed that there were several different species 			of finches each specialized to catch food in a different way</a:t>
            </a:r>
            <a:endParaRPr lang="en-US"/>
          </a:p>
        </p:txBody>
      </p:sp>
      <p:pic>
        <p:nvPicPr>
          <p:cNvPr id="16387" name="Picture 3" descr="Darwin Finch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219200"/>
            <a:ext cx="64008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4343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</a:tabLst>
            </a:pPr>
            <a:r>
              <a:rPr lang="en-US" sz="2000">
                <a:latin typeface="Geneva" pitchFamily="-112" charset="0"/>
              </a:rPr>
              <a:t>	b.  2</a:t>
            </a:r>
            <a:r>
              <a:rPr lang="en-US" sz="2000" baseline="30000">
                <a:latin typeface="Geneva" pitchFamily="-112" charset="0"/>
              </a:rPr>
              <a:t>nd</a:t>
            </a:r>
            <a:r>
              <a:rPr lang="en-US" sz="2000">
                <a:latin typeface="Geneva" pitchFamily="-112" charset="0"/>
              </a:rPr>
              <a:t> Darwin noticed that all the different species of finches 		closely resembled one species of South American finch</a:t>
            </a:r>
            <a:endParaRPr lang="en-US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0" y="49530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603375" algn="l"/>
                <a:tab pos="2001838" algn="l"/>
              </a:tabLst>
            </a:pPr>
            <a:r>
              <a:rPr lang="en-US" sz="2000">
                <a:latin typeface="Geneva" pitchFamily="-112" charset="0"/>
              </a:rPr>
              <a:t>	1.  In addition, noticed that all animals and plants on the 		island closely resembled those of the nearby coast of 		S.A.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Geneva"/>
                <a:cs typeface="Geneva"/>
              </a:rPr>
              <a:t>16% of the human population has a recessive trait.  What are the genotypic &amp; allelic frequencies of the population?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7620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4025" algn="l"/>
              </a:tabLst>
            </a:pPr>
            <a:r>
              <a:rPr lang="en-US" sz="2000" dirty="0" smtClean="0">
                <a:latin typeface="Geneva"/>
                <a:cs typeface="Geneva"/>
              </a:rPr>
              <a:t>	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q</a:t>
            </a:r>
            <a:r>
              <a:rPr lang="en-US" sz="2000" baseline="30000" dirty="0" smtClean="0">
                <a:solidFill>
                  <a:srgbClr val="0000FF"/>
                </a:solidFill>
                <a:latin typeface="Geneva"/>
                <a:cs typeface="Geneva"/>
              </a:rPr>
              <a:t>2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.16</a:t>
            </a:r>
          </a:p>
          <a:p>
            <a:pPr>
              <a:tabLst>
                <a:tab pos="454025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q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.4</a:t>
            </a:r>
          </a:p>
          <a:p>
            <a:pPr>
              <a:tabLst>
                <a:tab pos="454025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Geneva"/>
                <a:cs typeface="Geneva"/>
              </a:rPr>
              <a:t>p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.6</a:t>
            </a:r>
          </a:p>
          <a:p>
            <a:pPr>
              <a:tabLst>
                <a:tab pos="454025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p</a:t>
            </a:r>
            <a:r>
              <a:rPr lang="en-US" sz="2000" baseline="30000" dirty="0" smtClean="0">
                <a:solidFill>
                  <a:srgbClr val="0000FF"/>
                </a:solidFill>
                <a:latin typeface="Geneva"/>
                <a:cs typeface="Geneva"/>
              </a:rPr>
              <a:t>2</a:t>
            </a: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= .36</a:t>
            </a:r>
          </a:p>
          <a:p>
            <a:pPr>
              <a:tabLst>
                <a:tab pos="454025" algn="l"/>
              </a:tabLst>
            </a:pPr>
            <a:r>
              <a:rPr lang="en-US" sz="2000" dirty="0" smtClean="0">
                <a:solidFill>
                  <a:srgbClr val="0000FF"/>
                </a:solidFill>
                <a:latin typeface="Geneva"/>
                <a:cs typeface="Geneva"/>
              </a:rPr>
              <a:t>	2pq= .48</a:t>
            </a:r>
            <a:endParaRPr lang="en-US" sz="2000" dirty="0">
              <a:latin typeface="Geneva"/>
              <a:cs typeface="Gene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>
                <a:latin typeface="Geneva" pitchFamily="-112" charset="0"/>
              </a:rPr>
              <a:t>	B.  The question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>
                <a:latin typeface="Geneva" pitchFamily="-112" charset="0"/>
              </a:rPr>
              <a:t>		1. Why did the plants and animals of the Galapagos Islands 				resemble the plants and animals of the coast of S.A.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9144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60425" algn="l"/>
                <a:tab pos="1258888" algn="l"/>
              </a:tabLst>
            </a:pPr>
            <a:r>
              <a:rPr lang="en-US" sz="2000">
                <a:latin typeface="Geneva" pitchFamily="-112" charset="0"/>
              </a:rPr>
              <a:t>	2. If each plant and animal was designed for a particular 			environment, then why are there not the same animals and 		plants on islands with similar environments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18288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 dirty="0">
                <a:latin typeface="Geneva" pitchFamily="-112" charset="0"/>
              </a:rPr>
              <a:t>	C.  The answer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 dirty="0">
                <a:latin typeface="Geneva" pitchFamily="-112" charset="0"/>
              </a:rPr>
              <a:t>		1.  A few organism from S.A. must have migrated to the islands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 dirty="0">
                <a:latin typeface="Geneva" pitchFamily="-112" charset="0"/>
              </a:rPr>
              <a:t>		2.  Organisms migrated from island to island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 dirty="0">
                <a:latin typeface="Geneva" pitchFamily="-112" charset="0"/>
              </a:rPr>
              <a:t>		3.  Over time these plants and animals changed giving rise to new 			species</a:t>
            </a:r>
            <a:endParaRPr lang="en-US" dirty="0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0" y="3352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860425" algn="l"/>
              </a:tabLst>
            </a:pPr>
            <a:r>
              <a:rPr lang="en-US" sz="2000">
                <a:latin typeface="Geneva" pitchFamily="-112" charset="0"/>
              </a:rPr>
              <a:t>	4.  Thus, you have evolution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4114800"/>
            <a:ext cx="9144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742950" algn="l"/>
              </a:tabLst>
            </a:pPr>
            <a:r>
              <a:rPr lang="en-US" sz="2000" dirty="0" smtClean="0">
                <a:latin typeface="Geneva" pitchFamily="-112" charset="0"/>
              </a:rPr>
              <a:t>I.  </a:t>
            </a:r>
            <a:r>
              <a:rPr lang="en-US" sz="2000" dirty="0">
                <a:latin typeface="Geneva" pitchFamily="-112" charset="0"/>
              </a:rPr>
              <a:t>Evolution: Descent with Modification</a:t>
            </a:r>
          </a:p>
          <a:p>
            <a:pPr>
              <a:tabLst>
                <a:tab pos="396875" algn="l"/>
                <a:tab pos="742950" algn="l"/>
              </a:tabLst>
            </a:pPr>
            <a:r>
              <a:rPr lang="en-US" sz="2000" dirty="0">
                <a:latin typeface="Geneva" pitchFamily="-112" charset="0"/>
              </a:rPr>
              <a:t>	A.  Descent with modification</a:t>
            </a:r>
          </a:p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</a:rPr>
              <a:t>		1.  All present day species arose from previous ancestors</a:t>
            </a:r>
          </a:p>
          <a:p>
            <a:pPr>
              <a:tabLst>
                <a:tab pos="290513" algn="l"/>
                <a:tab pos="742950" algn="l"/>
                <a:tab pos="1144588" algn="l"/>
              </a:tabLst>
            </a:pPr>
            <a:r>
              <a:rPr lang="en-US" sz="2000" dirty="0">
                <a:latin typeface="Geneva" pitchFamily="-112" charset="0"/>
              </a:rPr>
              <a:t>		2.  As these ancestors spread into new environments they 				accumulated diverse modifications (</a:t>
            </a:r>
            <a:r>
              <a:rPr lang="en-US" sz="2000" dirty="0" err="1">
                <a:latin typeface="Geneva" pitchFamily="-112" charset="0"/>
              </a:rPr>
              <a:t>i.e</a:t>
            </a:r>
            <a:r>
              <a:rPr lang="en-US" sz="2000" dirty="0">
                <a:latin typeface="Geneva" pitchFamily="-112" charset="0"/>
              </a:rPr>
              <a:t>-adaptations)</a:t>
            </a:r>
          </a:p>
          <a:p>
            <a:pPr>
              <a:tabLst>
                <a:tab pos="290513" algn="l"/>
                <a:tab pos="742950" algn="l"/>
                <a:tab pos="1144588" algn="l"/>
                <a:tab pos="1541463" algn="l"/>
              </a:tabLst>
            </a:pPr>
            <a:r>
              <a:rPr lang="en-US" sz="2000" dirty="0">
                <a:latin typeface="Geneva" pitchFamily="-112" charset="0"/>
              </a:rPr>
              <a:t>			a.  Over millions of years of modifications these organisms 				became better adapted for survival giving rise to present 				day organisms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733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Geneva"/>
                <a:cs typeface="Geneva"/>
              </a:rPr>
              <a:t>13.2-Darwin proposed natural selection as the mechanism of evolution</a:t>
            </a:r>
            <a:endParaRPr lang="en-US" sz="2000" u="sng" dirty="0">
              <a:latin typeface="Geneva"/>
              <a:cs typeface="Gene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10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B.  Darwin proposed natural selection as the mech. of evolution</a:t>
            </a:r>
          </a:p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1.  Artificial Selection</a:t>
            </a:r>
          </a:p>
          <a:p>
            <a:pPr>
              <a:tabLst>
                <a:tab pos="290513" algn="l"/>
                <a:tab pos="742950" algn="l"/>
                <a:tab pos="1144588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	a.  1</a:t>
            </a:r>
            <a:r>
              <a:rPr lang="en-US" sz="2000" baseline="30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st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 observation by Darwin	</a:t>
            </a:r>
          </a:p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2.  Natural selection</a:t>
            </a:r>
          </a:p>
          <a:p>
            <a:pPr>
              <a:tabLst>
                <a:tab pos="290513" algn="l"/>
                <a:tab pos="742950" algn="l"/>
                <a:tab pos="1144588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	a.  Members of a pop. vary in the traits they have inherited</a:t>
            </a:r>
          </a:p>
          <a:p>
            <a:pPr>
              <a:tabLst>
                <a:tab pos="290513" algn="l"/>
                <a:tab pos="742950" algn="l"/>
                <a:tab pos="1541463" algn="l"/>
                <a:tab pos="1938338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	1.  Individuals with traits giving them an increased chance 				of survival &amp; reproduction leave more offspring</a:t>
            </a:r>
          </a:p>
          <a:p>
            <a:pPr>
              <a:tabLst>
                <a:tab pos="290513" algn="l"/>
                <a:tab pos="742950" algn="l"/>
              </a:tabLst>
            </a:pPr>
            <a:endParaRPr lang="en-US" dirty="0"/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0" y="522605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7713" algn="l"/>
                <a:tab pos="1144588" algn="l"/>
                <a:tab pos="1541463" algn="l"/>
              </a:tabLst>
            </a:pPr>
            <a:r>
              <a:rPr lang="en-US" sz="2000">
                <a:latin typeface="Geneva" pitchFamily="-112" charset="0"/>
                <a:ea typeface="Geneva" pitchFamily="-112" charset="0"/>
                <a:cs typeface="Geneva" pitchFamily="-112" charset="0"/>
              </a:rPr>
              <a:t>		b.  Organism have a capacity to produce more offspring than 			the environment can sustain</a:t>
            </a:r>
          </a:p>
          <a:p>
            <a:pPr>
              <a:tabLst>
                <a:tab pos="747713" algn="l"/>
                <a:tab pos="1144588" algn="l"/>
                <a:tab pos="1541463" algn="l"/>
              </a:tabLst>
            </a:pPr>
            <a:r>
              <a:rPr lang="en-US" sz="2000">
                <a:latin typeface="Geneva" pitchFamily="-112" charset="0"/>
                <a:ea typeface="Geneva" pitchFamily="-112" charset="0"/>
                <a:cs typeface="Geneva" pitchFamily="-112" charset="0"/>
              </a:rPr>
              <a:t>			1.  There becomes a struggle for survival</a:t>
            </a:r>
          </a:p>
          <a:p>
            <a:pPr>
              <a:tabLst>
                <a:tab pos="747713" algn="l"/>
                <a:tab pos="1144588" algn="l"/>
                <a:tab pos="1541463" algn="l"/>
              </a:tabLst>
            </a:pPr>
            <a:r>
              <a:rPr lang="en-US" sz="2000">
                <a:latin typeface="Geneva" pitchFamily="-112" charset="0"/>
                <a:ea typeface="Geneva" pitchFamily="-112" charset="0"/>
                <a:cs typeface="Geneva" pitchFamily="-112" charset="0"/>
              </a:rPr>
              <a:t>			2.  Only those that have </a:t>
            </a:r>
            <a:r>
              <a:rPr lang="en-US" sz="2000" u="sng">
                <a:latin typeface="Geneva" pitchFamily="-112" charset="0"/>
                <a:ea typeface="Geneva" pitchFamily="-112" charset="0"/>
                <a:cs typeface="Geneva" pitchFamily="-112" charset="0"/>
              </a:rPr>
              <a:t>inherited</a:t>
            </a:r>
            <a:r>
              <a:rPr lang="en-US" sz="2000">
                <a:latin typeface="Geneva" pitchFamily="-112" charset="0"/>
                <a:ea typeface="Geneva" pitchFamily="-112" charset="0"/>
                <a:cs typeface="Geneva" pitchFamily="-112" charset="0"/>
              </a:rPr>
              <a:t> certain traits making 				them better suited for survival will survive</a:t>
            </a:r>
          </a:p>
        </p:txBody>
      </p:sp>
      <p:pic>
        <p:nvPicPr>
          <p:cNvPr id="5" name="Picture 4" descr="peacoc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09800"/>
            <a:ext cx="3860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white-peacock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209800"/>
            <a:ext cx="3810000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tortois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2209800"/>
            <a:ext cx="3886200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galapagos-tortois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2209800"/>
            <a:ext cx="3835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0" y="16002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90563" algn="l"/>
                <a:tab pos="919163" algn="l"/>
              </a:tabLst>
            </a:pP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		2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.  Natural selection can only amplify or diminish heritable traits</a:t>
            </a:r>
          </a:p>
          <a:p>
            <a:pPr>
              <a:tabLst>
                <a:tab pos="690563" algn="l"/>
                <a:tab pos="1316038" algn="l"/>
                <a:tab pos="171291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a.  Only if traits are coded for in the genes of the gametes will 			they be passed to the next generation</a:t>
            </a: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0" y="2514600"/>
            <a:ext cx="9144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919163" algn="l"/>
              </a:tabLst>
            </a:pPr>
            <a:r>
              <a:rPr lang="en-US" dirty="0"/>
              <a:t>	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3.  Evolution is not goal directed</a:t>
            </a:r>
          </a:p>
          <a:p>
            <a:pPr>
              <a:tabLst>
                <a:tab pos="690563" algn="l"/>
                <a:tab pos="1316038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a.  Does not lead to a perfectly adapted organisms</a:t>
            </a:r>
          </a:p>
          <a:p>
            <a:pPr>
              <a:tabLst>
                <a:tab pos="690563" algn="l"/>
                <a:tab pos="1316038" algn="l"/>
                <a:tab pos="171291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</a:t>
            </a:r>
            <a:r>
              <a:rPr lang="en-US" sz="2000" dirty="0" err="1">
                <a:latin typeface="Geneva" pitchFamily="-112" charset="0"/>
                <a:ea typeface="Geneva" pitchFamily="-112" charset="0"/>
                <a:cs typeface="Geneva" pitchFamily="-112" charset="0"/>
              </a:rPr>
              <a:t>b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.  Environmental stresses vary from place to place and over 			time</a:t>
            </a:r>
          </a:p>
          <a:p>
            <a:pPr>
              <a:tabLst>
                <a:tab pos="690563" algn="l"/>
                <a:tab pos="1316038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</a:t>
            </a:r>
            <a:r>
              <a:rPr lang="en-US" sz="2000" dirty="0" err="1">
                <a:latin typeface="Geneva" pitchFamily="-112" charset="0"/>
                <a:ea typeface="Geneva" pitchFamily="-112" charset="0"/>
                <a:cs typeface="Geneva" pitchFamily="-112" charset="0"/>
              </a:rPr>
              <a:t>c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.  Evolution is a compromise</a:t>
            </a:r>
            <a:endParaRPr lang="en-US" dirty="0"/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dirty="0"/>
              <a:t>	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C.  3 key points to evolution by natural selection</a:t>
            </a:r>
          </a:p>
          <a:p>
            <a:pPr>
              <a:tabLst>
                <a:tab pos="28416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1.  Individuals DO NOT evolve</a:t>
            </a:r>
          </a:p>
          <a:p>
            <a:pPr>
              <a:tabLst>
                <a:tab pos="284163" algn="l"/>
                <a:tab pos="1316038" algn="l"/>
                <a:tab pos="171291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a.  Adaptations occur from generation to generation 				within a given population</a:t>
            </a:r>
          </a:p>
          <a:p>
            <a:pPr>
              <a:tabLst>
                <a:tab pos="284163" algn="l"/>
                <a:tab pos="171291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1.  How?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Geneva"/>
                <a:cs typeface="Geneva"/>
              </a:rPr>
              <a:t>13.3-Observing natural selection in action</a:t>
            </a:r>
            <a:endParaRPr lang="en-US" sz="2000" u="sng" dirty="0">
              <a:latin typeface="Geneva"/>
              <a:cs typeface="Genev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81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Geneva"/>
                <a:cs typeface="Geneva"/>
              </a:rPr>
              <a:t>I.  Pesticide resistance</a:t>
            </a:r>
            <a:endParaRPr lang="en-US" sz="2000" dirty="0">
              <a:latin typeface="Geneva"/>
              <a:cs typeface="Geneva"/>
            </a:endParaRPr>
          </a:p>
        </p:txBody>
      </p:sp>
      <p:pic>
        <p:nvPicPr>
          <p:cNvPr id="4" name="Picture 3" descr="13_03bPesticideResist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81000"/>
            <a:ext cx="5334000" cy="40147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762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Geneva"/>
                <a:cs typeface="Geneva"/>
              </a:rPr>
              <a:t>II.  Peppered Moth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0" y="114300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A.  </a:t>
            </a:r>
            <a:r>
              <a:rPr lang="en-US" sz="2000" dirty="0">
                <a:latin typeface="Geneva" pitchFamily="-112" charset="0"/>
              </a:rPr>
              <a:t>The peppered moth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12" charset="0"/>
              </a:rPr>
              <a:t>		1.  Up to 1850’s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12" charset="0"/>
              </a:rPr>
              <a:t>			a.  dark gray peppered moths were rare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12" charset="0"/>
              </a:rPr>
              <a:t>			</a:t>
            </a:r>
            <a:r>
              <a:rPr lang="en-US" sz="2000" dirty="0" err="1">
                <a:latin typeface="Geneva" pitchFamily="-112" charset="0"/>
              </a:rPr>
              <a:t>b</a:t>
            </a:r>
            <a:r>
              <a:rPr lang="en-US" sz="2000" dirty="0">
                <a:latin typeface="Geneva" pitchFamily="-112" charset="0"/>
              </a:rPr>
              <a:t>.  treasured by British butterfly and</a:t>
            </a:r>
            <a:r>
              <a:rPr lang="en-US" sz="2000" dirty="0" smtClean="0">
                <a:latin typeface="Geneva" pitchFamily="-112" charset="0"/>
              </a:rPr>
              <a:t> moth </a:t>
            </a:r>
            <a:r>
              <a:rPr lang="en-US" sz="2000" dirty="0">
                <a:latin typeface="Geneva" pitchFamily="-112" charset="0"/>
              </a:rPr>
              <a:t>collectors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12" charset="0"/>
              </a:rPr>
              <a:t>			</a:t>
            </a:r>
            <a:r>
              <a:rPr lang="en-US" sz="2000" dirty="0" err="1">
                <a:latin typeface="Geneva" pitchFamily="-112" charset="0"/>
              </a:rPr>
              <a:t>c</a:t>
            </a:r>
            <a:r>
              <a:rPr lang="en-US" sz="2000" dirty="0">
                <a:latin typeface="Geneva" pitchFamily="-112" charset="0"/>
              </a:rPr>
              <a:t>.  almost all peppered moths were </a:t>
            </a:r>
            <a:r>
              <a:rPr lang="en-US" sz="2000" dirty="0" smtClean="0">
                <a:latin typeface="Geneva" pitchFamily="-112" charset="0"/>
              </a:rPr>
              <a:t>pale in </a:t>
            </a:r>
            <a:r>
              <a:rPr lang="en-US" sz="2000" dirty="0">
                <a:latin typeface="Geneva" pitchFamily="-112" charset="0"/>
              </a:rPr>
              <a:t>color</a:t>
            </a:r>
            <a:endParaRPr lang="en-US" dirty="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27432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12" charset="0"/>
              </a:rPr>
              <a:t>	2.  around 1850</a:t>
            </a:r>
          </a:p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12" charset="0"/>
              </a:rPr>
              <a:t>		a.  there was a shift in peppered moth</a:t>
            </a:r>
            <a:r>
              <a:rPr lang="en-US" sz="2000" dirty="0" smtClean="0">
                <a:latin typeface="Geneva" pitchFamily="-112" charset="0"/>
              </a:rPr>
              <a:t> coloring</a:t>
            </a:r>
            <a:endParaRPr lang="en-US" sz="2000" dirty="0">
              <a:latin typeface="Geneva" pitchFamily="-112" charset="0"/>
            </a:endParaRPr>
          </a:p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12" charset="0"/>
              </a:rPr>
              <a:t>		</a:t>
            </a:r>
            <a:r>
              <a:rPr lang="en-US" sz="2000" dirty="0" err="1">
                <a:latin typeface="Geneva" pitchFamily="-112" charset="0"/>
              </a:rPr>
              <a:t>b</a:t>
            </a:r>
            <a:r>
              <a:rPr lang="en-US" sz="2000" dirty="0">
                <a:latin typeface="Geneva" pitchFamily="-112" charset="0"/>
              </a:rPr>
              <a:t>.  the dark gray peppered moth began</a:t>
            </a:r>
            <a:r>
              <a:rPr lang="en-US" sz="2000" dirty="0" smtClean="0">
                <a:latin typeface="Geneva" pitchFamily="-112" charset="0"/>
              </a:rPr>
              <a:t> to become </a:t>
            </a:r>
            <a:r>
              <a:rPr lang="en-US" sz="2000" dirty="0">
                <a:latin typeface="Geneva" pitchFamily="-112" charset="0"/>
              </a:rPr>
              <a:t>more common</a:t>
            </a:r>
          </a:p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12" charset="0"/>
              </a:rPr>
              <a:t>			1.  usually in heavily industrialized</a:t>
            </a:r>
            <a:r>
              <a:rPr lang="en-US" sz="2000" dirty="0" smtClean="0">
                <a:latin typeface="Geneva" pitchFamily="-112" charset="0"/>
              </a:rPr>
              <a:t> areas </a:t>
            </a:r>
            <a:r>
              <a:rPr lang="en-US" sz="2000" dirty="0">
                <a:latin typeface="Geneva" pitchFamily="-112" charset="0"/>
              </a:rPr>
              <a:t>of England</a:t>
            </a:r>
            <a:endParaRPr lang="en-US" dirty="0"/>
          </a:p>
        </p:txBody>
      </p:sp>
      <p:pic>
        <p:nvPicPr>
          <p:cNvPr id="9" name="Picture 4" descr="Grey peppered mot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3398044" y="3307556"/>
            <a:ext cx="23479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</a:tabLst>
            </a:pPr>
            <a:r>
              <a:rPr lang="en-US" sz="2000" dirty="0">
                <a:latin typeface="Geneva" pitchFamily="-112" charset="0"/>
              </a:rPr>
              <a:t>	3.  Why did this event occur?</a:t>
            </a:r>
            <a:endParaRPr lang="en-US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304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</a:tabLst>
            </a:pPr>
            <a:r>
              <a:rPr lang="en-US" sz="2000" dirty="0">
                <a:latin typeface="Geneva" pitchFamily="-112" charset="0"/>
              </a:rPr>
              <a:t>	a.  Darwin’s theory of evolution by natural selection provides a 		hypothesis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91440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  <a:tab pos="2055813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err="1">
                <a:latin typeface="Geneva" pitchFamily="-112" charset="0"/>
              </a:rPr>
              <a:t>b</a:t>
            </a:r>
            <a:r>
              <a:rPr lang="en-US" sz="2000" dirty="0">
                <a:latin typeface="Geneva" pitchFamily="-112" charset="0"/>
              </a:rPr>
              <a:t>.  Color change coincided with the increase in the number of 		factories in England</a:t>
            </a:r>
          </a:p>
          <a:p>
            <a:pPr>
              <a:tabLst>
                <a:tab pos="1204913" algn="l"/>
                <a:tab pos="1603375" algn="l"/>
                <a:tab pos="2055813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err="1">
                <a:latin typeface="Geneva" pitchFamily="-112" charset="0"/>
              </a:rPr>
              <a:t>c</a:t>
            </a:r>
            <a:r>
              <a:rPr lang="en-US" sz="2000" dirty="0">
                <a:latin typeface="Geneva" pitchFamily="-112" charset="0"/>
              </a:rPr>
              <a:t>.  Pale tree trunks became blackened with pollution</a:t>
            </a:r>
          </a:p>
          <a:p>
            <a:pPr>
              <a:tabLst>
                <a:tab pos="1204913" algn="l"/>
                <a:tab pos="1603375" algn="l"/>
                <a:tab pos="2055813" algn="l"/>
              </a:tabLst>
            </a:pPr>
            <a:r>
              <a:rPr lang="en-US" sz="2000" dirty="0">
                <a:latin typeface="Geneva" pitchFamily="-112" charset="0"/>
              </a:rPr>
              <a:t>		1.  dark moths escaped being eaten by birds while pale 			moths were not</a:t>
            </a:r>
          </a:p>
          <a:p>
            <a:pPr>
              <a:tabLst>
                <a:tab pos="1204913" algn="l"/>
                <a:tab pos="1603375" algn="l"/>
                <a:tab pos="2055813" algn="l"/>
              </a:tabLst>
            </a:pPr>
            <a:r>
              <a:rPr lang="en-US" sz="2000" dirty="0">
                <a:latin typeface="Geneva" pitchFamily="-112" charset="0"/>
              </a:rPr>
              <a:t>		2.  overtime the dark moth became more common</a:t>
            </a:r>
            <a:endParaRPr lang="en-US" dirty="0"/>
          </a:p>
        </p:txBody>
      </p:sp>
      <p:pic>
        <p:nvPicPr>
          <p:cNvPr id="5" name="Picture 5" descr="Grey peppered mo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895600"/>
            <a:ext cx="22574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3657600" y="4419600"/>
            <a:ext cx="1752600" cy="228600"/>
          </a:xfrm>
          <a:prstGeom prst="rightArrow">
            <a:avLst>
              <a:gd name="adj1" fmla="val 50000"/>
              <a:gd name="adj2" fmla="val 19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7" descr="Brown peppered mot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2895600"/>
            <a:ext cx="221456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Geneva"/>
                <a:cs typeface="Geneva"/>
              </a:rPr>
              <a:t>III.  Antibiotic resistance</a:t>
            </a:r>
          </a:p>
          <a:p>
            <a:pPr>
              <a:tabLst>
                <a:tab pos="454025" algn="l"/>
              </a:tabLst>
            </a:pPr>
            <a:r>
              <a:rPr lang="en-US" sz="2000" dirty="0" smtClean="0">
                <a:latin typeface="Geneva"/>
                <a:cs typeface="Geneva"/>
              </a:rPr>
              <a:t>	A.  Penicillin</a:t>
            </a:r>
          </a:p>
          <a:p>
            <a:pPr>
              <a:tabLst>
                <a:tab pos="454025" algn="l"/>
                <a:tab pos="862013" algn="l"/>
              </a:tabLst>
            </a:pPr>
            <a:r>
              <a:rPr lang="en-US" sz="2000" dirty="0" smtClean="0">
                <a:latin typeface="Geneva"/>
                <a:cs typeface="Geneva"/>
              </a:rPr>
              <a:t>		1.  Who?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914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8888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a.  Alexander Fleming</a:t>
            </a:r>
          </a:p>
          <a:p>
            <a:pPr>
              <a:tabLst>
                <a:tab pos="862013" algn="l"/>
                <a:tab pos="1258888" algn="l"/>
              </a:tabLst>
            </a:pPr>
            <a:r>
              <a:rPr lang="en-US" sz="2000" dirty="0" smtClean="0"/>
              <a:t>	2.  When?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764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01738" algn="l"/>
              </a:tabLst>
            </a:pPr>
            <a:r>
              <a:rPr lang="en-US" sz="2000" dirty="0" smtClean="0">
                <a:latin typeface="Geneva"/>
                <a:cs typeface="Geneva"/>
              </a:rPr>
              <a:t>	a.  1928</a:t>
            </a:r>
          </a:p>
          <a:p>
            <a:pPr>
              <a:tabLst>
                <a:tab pos="862013" algn="l"/>
                <a:tab pos="1201738" algn="l"/>
              </a:tabLst>
            </a:pPr>
            <a:r>
              <a:rPr lang="en-US" sz="2000" dirty="0" smtClean="0">
                <a:latin typeface="Geneva"/>
                <a:cs typeface="Geneva"/>
              </a:rPr>
              <a:t>	3.  What?</a:t>
            </a:r>
          </a:p>
          <a:p>
            <a:pPr>
              <a:tabLst>
                <a:tab pos="862013" algn="l"/>
                <a:tab pos="1201738" algn="l"/>
              </a:tabLst>
            </a:pPr>
            <a:r>
              <a:rPr lang="en-US" sz="2000" dirty="0" smtClean="0">
                <a:latin typeface="Geneva"/>
                <a:cs typeface="Geneva"/>
              </a:rPr>
              <a:t>		a.  Fungus</a:t>
            </a:r>
            <a:endParaRPr lang="en-US" sz="2000" dirty="0">
              <a:latin typeface="Geneva"/>
              <a:cs typeface="Geneva"/>
            </a:endParaRPr>
          </a:p>
        </p:txBody>
      </p:sp>
      <p:pic>
        <p:nvPicPr>
          <p:cNvPr id="5" name="Picture 4" descr="antibiotic-resistance carto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457801"/>
            <a:ext cx="5178574" cy="4400199"/>
          </a:xfrm>
          <a:prstGeom prst="rect">
            <a:avLst/>
          </a:prstGeom>
        </p:spPr>
      </p:pic>
      <p:pic>
        <p:nvPicPr>
          <p:cNvPr id="6" name="Picture 5" descr="antibiotic-resistanc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752615"/>
            <a:ext cx="6108700" cy="4105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 dirty="0" smtClean="0">
                <a:latin typeface="Geneva" pitchFamily="-112" charset="0"/>
              </a:rPr>
              <a:t>13.4/13.5-The </a:t>
            </a:r>
            <a:r>
              <a:rPr lang="en-US" sz="2000" u="sng" dirty="0">
                <a:latin typeface="Geneva" pitchFamily="-112" charset="0"/>
              </a:rPr>
              <a:t>Evidence for evolution</a:t>
            </a:r>
            <a:endParaRPr lang="en-US" dirty="0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</a:rPr>
              <a:t>I.  Understanding the fossil record</a:t>
            </a:r>
          </a:p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</a:rPr>
              <a:t>	A.  Fossils are any traces of dead organisms</a:t>
            </a:r>
          </a:p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</a:rPr>
              <a:t>		1.  Footprints, insects trapped in sap, bones</a:t>
            </a:r>
            <a:endParaRPr lang="en-US" dirty="0"/>
          </a:p>
        </p:txBody>
      </p:sp>
      <p:pic>
        <p:nvPicPr>
          <p:cNvPr id="10" name="Picture 9" descr="13_04_GalleryOfFossils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371600"/>
            <a:ext cx="7857744" cy="5085411"/>
          </a:xfrm>
          <a:prstGeom prst="rect">
            <a:avLst/>
          </a:prstGeom>
        </p:spPr>
      </p:pic>
      <p:pic>
        <p:nvPicPr>
          <p:cNvPr id="11" name="Picture 10" descr="13_04h_WhaleAncestors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1512" y="1524000"/>
            <a:ext cx="3758086" cy="519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theme/theme1.xml><?xml version="1.0" encoding="utf-8"?>
<a:theme xmlns:a="http://schemas.openxmlformats.org/drawingml/2006/main" name="Koi">
  <a:themeElements>
    <a:clrScheme name="Koi 1">
      <a:dk1>
        <a:srgbClr val="272776"/>
      </a:dk1>
      <a:lt1>
        <a:srgbClr val="F3F1E4"/>
      </a:lt1>
      <a:dk2>
        <a:srgbClr val="272776"/>
      </a:dk2>
      <a:lt2>
        <a:srgbClr val="808080"/>
      </a:lt2>
      <a:accent1>
        <a:srgbClr val="B8CFFB"/>
      </a:accent1>
      <a:accent2>
        <a:srgbClr val="DF8F74"/>
      </a:accent2>
      <a:accent3>
        <a:srgbClr val="F8F7EF"/>
      </a:accent3>
      <a:accent4>
        <a:srgbClr val="202064"/>
      </a:accent4>
      <a:accent5>
        <a:srgbClr val="D8E4FD"/>
      </a:accent5>
      <a:accent6>
        <a:srgbClr val="CA8168"/>
      </a:accent6>
      <a:hlink>
        <a:srgbClr val="7F97C2"/>
      </a:hlink>
      <a:folHlink>
        <a:srgbClr val="8BBE82"/>
      </a:folHlink>
    </a:clrScheme>
    <a:fontScheme name="Koi">
      <a:majorFont>
        <a:latin typeface="Helvetica"/>
        <a:ea typeface="ＭＳ Ｐゴシック"/>
        <a:cs typeface="ＭＳ Ｐゴシック"/>
      </a:majorFont>
      <a:minorFont>
        <a:latin typeface="Helvetic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Koi 1">
        <a:dk1>
          <a:srgbClr val="272776"/>
        </a:dk1>
        <a:lt1>
          <a:srgbClr val="F3F1E4"/>
        </a:lt1>
        <a:dk2>
          <a:srgbClr val="272776"/>
        </a:dk2>
        <a:lt2>
          <a:srgbClr val="808080"/>
        </a:lt2>
        <a:accent1>
          <a:srgbClr val="B8CFFB"/>
        </a:accent1>
        <a:accent2>
          <a:srgbClr val="DF8F74"/>
        </a:accent2>
        <a:accent3>
          <a:srgbClr val="F8F7EF"/>
        </a:accent3>
        <a:accent4>
          <a:srgbClr val="202064"/>
        </a:accent4>
        <a:accent5>
          <a:srgbClr val="D8E4FD"/>
        </a:accent5>
        <a:accent6>
          <a:srgbClr val="CA8168"/>
        </a:accent6>
        <a:hlink>
          <a:srgbClr val="7F97C2"/>
        </a:hlink>
        <a:folHlink>
          <a:srgbClr val="8BBE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i 2">
        <a:dk1>
          <a:srgbClr val="272776"/>
        </a:dk1>
        <a:lt1>
          <a:srgbClr val="F3F1E4"/>
        </a:lt1>
        <a:dk2>
          <a:srgbClr val="272776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8F7EF"/>
        </a:accent3>
        <a:accent4>
          <a:srgbClr val="202064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2004:Templates:Presentations:Designs:Koi</Template>
  <TotalTime>1230</TotalTime>
  <Words>2432</Words>
  <Application>Microsoft Macintosh PowerPoint</Application>
  <PresentationFormat>On-screen Show (4:3)</PresentationFormat>
  <Paragraphs>223</Paragraphs>
  <Slides>20</Slides>
  <Notes>9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Koi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Scott Thomas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19</cp:revision>
  <dcterms:created xsi:type="dcterms:W3CDTF">2011-03-09T21:01:13Z</dcterms:created>
  <dcterms:modified xsi:type="dcterms:W3CDTF">2011-03-09T22:35:54Z</dcterms:modified>
</cp:coreProperties>
</file>